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9" r:id="rId4"/>
    <p:sldId id="262" r:id="rId5"/>
    <p:sldId id="261" r:id="rId6"/>
    <p:sldId id="263" r:id="rId7"/>
    <p:sldId id="264" r:id="rId8"/>
    <p:sldId id="265" r:id="rId9"/>
    <p:sldId id="266" r:id="rId10"/>
    <p:sldId id="282" r:id="rId11"/>
    <p:sldId id="267" r:id="rId12"/>
    <p:sldId id="269" r:id="rId13"/>
    <p:sldId id="270" r:id="rId14"/>
    <p:sldId id="271" r:id="rId15"/>
    <p:sldId id="310" r:id="rId16"/>
    <p:sldId id="283" r:id="rId17"/>
    <p:sldId id="274" r:id="rId18"/>
    <p:sldId id="275" r:id="rId19"/>
    <p:sldId id="279" r:id="rId20"/>
    <p:sldId id="281" r:id="rId21"/>
    <p:sldId id="280" r:id="rId22"/>
    <p:sldId id="284" r:id="rId23"/>
    <p:sldId id="288" r:id="rId24"/>
    <p:sldId id="289" r:id="rId25"/>
    <p:sldId id="290" r:id="rId26"/>
    <p:sldId id="291" r:id="rId27"/>
    <p:sldId id="292" r:id="rId28"/>
    <p:sldId id="276" r:id="rId29"/>
    <p:sldId id="294" r:id="rId30"/>
    <p:sldId id="296" r:id="rId31"/>
    <p:sldId id="277" r:id="rId32"/>
    <p:sldId id="298" r:id="rId33"/>
    <p:sldId id="306" r:id="rId34"/>
    <p:sldId id="301" r:id="rId35"/>
    <p:sldId id="299" r:id="rId36"/>
    <p:sldId id="304" r:id="rId37"/>
    <p:sldId id="305" r:id="rId38"/>
    <p:sldId id="303" r:id="rId39"/>
    <p:sldId id="300" r:id="rId40"/>
    <p:sldId id="286" r:id="rId41"/>
    <p:sldId id="285" r:id="rId42"/>
    <p:sldId id="287" r:id="rId43"/>
    <p:sldId id="309" r:id="rId44"/>
    <p:sldId id="307" r:id="rId45"/>
    <p:sldId id="308" r:id="rId46"/>
    <p:sldId id="258" r:id="rId47"/>
    <p:sldId id="27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1"/>
    <p:restoredTop sz="90767"/>
  </p:normalViewPr>
  <p:slideViewPr>
    <p:cSldViewPr snapToGrid="0" snapToObjects="1">
      <p:cViewPr varScale="1">
        <p:scale>
          <a:sx n="100" d="100"/>
          <a:sy n="100" d="100"/>
        </p:scale>
        <p:origin x="1152" y="160"/>
      </p:cViewPr>
      <p:guideLst/>
    </p:cSldViewPr>
  </p:slideViewPr>
  <p:outlineViewPr>
    <p:cViewPr>
      <p:scale>
        <a:sx n="33" d="100"/>
        <a:sy n="33" d="100"/>
      </p:scale>
      <p:origin x="0" y="-6392"/>
    </p:cViewPr>
  </p:outlin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FB9DB-0A30-B443-A769-5D78E47372E0}" type="datetimeFigureOut">
              <a:rPr lang="en-US" smtClean="0"/>
              <a:t>11/12/20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1DD36-B77E-EA42-BE2C-6A01475974ED}" type="slidenum">
              <a:rPr lang="en-US" smtClean="0"/>
              <a:t>‹#›</a:t>
            </a:fld>
            <a:endParaRPr lang="en-US"/>
          </a:p>
        </p:txBody>
      </p:sp>
    </p:spTree>
    <p:extLst>
      <p:ext uri="{BB962C8B-B14F-4D97-AF65-F5344CB8AC3E}">
        <p14:creationId xmlns:p14="http://schemas.microsoft.com/office/powerpoint/2010/main" val="97124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=8YGQmV3NxMI</a:t>
            </a:r>
          </a:p>
        </p:txBody>
      </p:sp>
      <p:sp>
        <p:nvSpPr>
          <p:cNvPr id="4" name="Slide Number Placeholder 3"/>
          <p:cNvSpPr>
            <a:spLocks noGrp="1"/>
          </p:cNvSpPr>
          <p:nvPr>
            <p:ph type="sldNum" sz="quarter" idx="5"/>
          </p:nvPr>
        </p:nvSpPr>
        <p:spPr/>
        <p:txBody>
          <a:bodyPr/>
          <a:lstStyle/>
          <a:p>
            <a:fld id="{72C1DD36-B77E-EA42-BE2C-6A01475974ED}" type="slidenum">
              <a:rPr lang="en-US" smtClean="0"/>
              <a:t>1</a:t>
            </a:fld>
            <a:endParaRPr lang="en-US"/>
          </a:p>
        </p:txBody>
      </p:sp>
    </p:spTree>
    <p:extLst>
      <p:ext uri="{BB962C8B-B14F-4D97-AF65-F5344CB8AC3E}">
        <p14:creationId xmlns:p14="http://schemas.microsoft.com/office/powerpoint/2010/main" val="145440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=Qr_rxqwc1jE</a:t>
            </a:r>
          </a:p>
          <a:p>
            <a:endParaRPr lang="en-US" dirty="0"/>
          </a:p>
          <a:p>
            <a:r>
              <a:rPr lang="en-US" dirty="0"/>
              <a:t>Inspired by and picture from APHO 2010 Q1 (b):</a:t>
            </a:r>
          </a:p>
          <a:p>
            <a:endParaRPr lang="en-US" dirty="0"/>
          </a:p>
          <a:p>
            <a:r>
              <a:rPr lang="en-US" dirty="0"/>
              <a:t>https://</a:t>
            </a:r>
            <a:r>
              <a:rPr lang="en-US" dirty="0" err="1"/>
              <a:t>www.ioc.ee</a:t>
            </a:r>
            <a:r>
              <a:rPr lang="en-US" dirty="0"/>
              <a:t>/~</a:t>
            </a:r>
            <a:r>
              <a:rPr lang="en-US" dirty="0" err="1"/>
              <a:t>kalda</a:t>
            </a:r>
            <a:r>
              <a:rPr lang="en-US" dirty="0"/>
              <a:t>/</a:t>
            </a:r>
            <a:r>
              <a:rPr lang="en-US" dirty="0" err="1"/>
              <a:t>ipho</a:t>
            </a:r>
            <a:r>
              <a:rPr lang="en-US" dirty="0"/>
              <a:t>/2010%20APhO%20Theoretical%20Question%201_Question.pdf</a:t>
            </a:r>
            <a:br>
              <a:rPr lang="en-US" dirty="0"/>
            </a:br>
            <a:br>
              <a:rPr lang="en-US" dirty="0"/>
            </a:br>
            <a:r>
              <a:rPr lang="en-US" dirty="0"/>
              <a:t>http://</a:t>
            </a:r>
            <a:r>
              <a:rPr lang="en-US" dirty="0" err="1"/>
              <a:t>staff.ustc.edu.cn</a:t>
            </a:r>
            <a:r>
              <a:rPr lang="en-US" dirty="0"/>
              <a:t>/~</a:t>
            </a:r>
            <a:r>
              <a:rPr lang="en-US" dirty="0" err="1"/>
              <a:t>bjye</a:t>
            </a:r>
            <a:r>
              <a:rPr lang="en-US" dirty="0"/>
              <a:t>/ye/</a:t>
            </a:r>
            <a:r>
              <a:rPr lang="en-US" dirty="0" err="1"/>
              <a:t>APhO</a:t>
            </a:r>
            <a:r>
              <a:rPr lang="en-US" dirty="0"/>
              <a:t>/2010S1.pdf</a:t>
            </a:r>
          </a:p>
        </p:txBody>
      </p:sp>
      <p:sp>
        <p:nvSpPr>
          <p:cNvPr id="4" name="Slide Number Placeholder 3"/>
          <p:cNvSpPr>
            <a:spLocks noGrp="1"/>
          </p:cNvSpPr>
          <p:nvPr>
            <p:ph type="sldNum" sz="quarter" idx="5"/>
          </p:nvPr>
        </p:nvSpPr>
        <p:spPr/>
        <p:txBody>
          <a:bodyPr/>
          <a:lstStyle/>
          <a:p>
            <a:fld id="{72C1DD36-B77E-EA42-BE2C-6A01475974ED}" type="slidenum">
              <a:rPr lang="en-US" smtClean="0"/>
              <a:t>13</a:t>
            </a:fld>
            <a:endParaRPr lang="en-US"/>
          </a:p>
        </p:txBody>
      </p:sp>
    </p:spTree>
    <p:extLst>
      <p:ext uri="{BB962C8B-B14F-4D97-AF65-F5344CB8AC3E}">
        <p14:creationId xmlns:p14="http://schemas.microsoft.com/office/powerpoint/2010/main" val="3970141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=Qr_rxqwc1jE</a:t>
            </a:r>
          </a:p>
          <a:p>
            <a:endParaRPr lang="en-US" dirty="0"/>
          </a:p>
          <a:p>
            <a:r>
              <a:rPr lang="en-US" dirty="0"/>
              <a:t>Inspired by and pictures from APHO 2010 Q1 (b):</a:t>
            </a:r>
          </a:p>
          <a:p>
            <a:endParaRPr lang="en-US" dirty="0"/>
          </a:p>
          <a:p>
            <a:r>
              <a:rPr lang="en-US" dirty="0"/>
              <a:t>https://</a:t>
            </a:r>
            <a:r>
              <a:rPr lang="en-US" dirty="0" err="1"/>
              <a:t>www.ioc.ee</a:t>
            </a:r>
            <a:r>
              <a:rPr lang="en-US" dirty="0"/>
              <a:t>/~</a:t>
            </a:r>
            <a:r>
              <a:rPr lang="en-US" dirty="0" err="1"/>
              <a:t>kalda</a:t>
            </a:r>
            <a:r>
              <a:rPr lang="en-US" dirty="0"/>
              <a:t>/</a:t>
            </a:r>
            <a:r>
              <a:rPr lang="en-US" dirty="0" err="1"/>
              <a:t>ipho</a:t>
            </a:r>
            <a:r>
              <a:rPr lang="en-US" dirty="0"/>
              <a:t>/2010%20APhO%20Theoretical%20Question%201_Question.pdf</a:t>
            </a:r>
            <a:br>
              <a:rPr lang="en-US" dirty="0"/>
            </a:br>
            <a:br>
              <a:rPr lang="en-US" dirty="0"/>
            </a:br>
            <a:r>
              <a:rPr lang="en-US" dirty="0"/>
              <a:t>http://</a:t>
            </a:r>
            <a:r>
              <a:rPr lang="en-US" dirty="0" err="1"/>
              <a:t>staff.ustc.edu.cn</a:t>
            </a:r>
            <a:r>
              <a:rPr lang="en-US" dirty="0"/>
              <a:t>/~</a:t>
            </a:r>
            <a:r>
              <a:rPr lang="en-US" dirty="0" err="1"/>
              <a:t>bjye</a:t>
            </a:r>
            <a:r>
              <a:rPr lang="en-US" dirty="0"/>
              <a:t>/ye/</a:t>
            </a:r>
            <a:r>
              <a:rPr lang="en-US" dirty="0" err="1"/>
              <a:t>APhO</a:t>
            </a:r>
            <a:r>
              <a:rPr lang="en-US" dirty="0"/>
              <a:t>/2010S1.pdf</a:t>
            </a:r>
          </a:p>
        </p:txBody>
      </p:sp>
      <p:sp>
        <p:nvSpPr>
          <p:cNvPr id="4" name="Slide Number Placeholder 3"/>
          <p:cNvSpPr>
            <a:spLocks noGrp="1"/>
          </p:cNvSpPr>
          <p:nvPr>
            <p:ph type="sldNum" sz="quarter" idx="5"/>
          </p:nvPr>
        </p:nvSpPr>
        <p:spPr/>
        <p:txBody>
          <a:bodyPr/>
          <a:lstStyle/>
          <a:p>
            <a:fld id="{72C1DD36-B77E-EA42-BE2C-6A01475974ED}" type="slidenum">
              <a:rPr lang="en-US" smtClean="0"/>
              <a:t>14</a:t>
            </a:fld>
            <a:endParaRPr lang="en-US"/>
          </a:p>
        </p:txBody>
      </p:sp>
    </p:spTree>
    <p:extLst>
      <p:ext uri="{BB962C8B-B14F-4D97-AF65-F5344CB8AC3E}">
        <p14:creationId xmlns:p14="http://schemas.microsoft.com/office/powerpoint/2010/main" val="36618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to the Desmos interactive plot: https://</a:t>
            </a:r>
            <a:r>
              <a:rPr lang="en-US" dirty="0" err="1"/>
              <a:t>www.desmos.com</a:t>
            </a:r>
            <a:r>
              <a:rPr lang="en-US" dirty="0"/>
              <a:t>/calculator/365anbv6mq</a:t>
            </a:r>
          </a:p>
          <a:p>
            <a:endParaRPr lang="en-US" dirty="0"/>
          </a:p>
          <a:p>
            <a:r>
              <a:rPr lang="en-US" dirty="0"/>
              <a:t>Inspired by APHO 2010 Q1 (b):</a:t>
            </a:r>
          </a:p>
          <a:p>
            <a:endParaRPr lang="en-US" dirty="0"/>
          </a:p>
          <a:p>
            <a:r>
              <a:rPr lang="en-US" dirty="0"/>
              <a:t>https://</a:t>
            </a:r>
            <a:r>
              <a:rPr lang="en-US" dirty="0" err="1"/>
              <a:t>www.ioc.ee</a:t>
            </a:r>
            <a:r>
              <a:rPr lang="en-US" dirty="0"/>
              <a:t>/~</a:t>
            </a:r>
            <a:r>
              <a:rPr lang="en-US" dirty="0" err="1"/>
              <a:t>kalda</a:t>
            </a:r>
            <a:r>
              <a:rPr lang="en-US" dirty="0"/>
              <a:t>/</a:t>
            </a:r>
            <a:r>
              <a:rPr lang="en-US" dirty="0" err="1"/>
              <a:t>ipho</a:t>
            </a:r>
            <a:r>
              <a:rPr lang="en-US" dirty="0"/>
              <a:t>/2010%20APhO%20Theoretical%20Question%201_Question.pdf</a:t>
            </a:r>
            <a:br>
              <a:rPr lang="en-US" dirty="0"/>
            </a:br>
            <a:br>
              <a:rPr lang="en-US" dirty="0"/>
            </a:br>
            <a:r>
              <a:rPr lang="en-US" dirty="0"/>
              <a:t>http://</a:t>
            </a:r>
            <a:r>
              <a:rPr lang="en-US" dirty="0" err="1"/>
              <a:t>staff.ustc.edu.cn</a:t>
            </a:r>
            <a:r>
              <a:rPr lang="en-US" dirty="0"/>
              <a:t>/~</a:t>
            </a:r>
            <a:r>
              <a:rPr lang="en-US" dirty="0" err="1"/>
              <a:t>bjye</a:t>
            </a:r>
            <a:r>
              <a:rPr lang="en-US" dirty="0"/>
              <a:t>/ye/</a:t>
            </a:r>
            <a:r>
              <a:rPr lang="en-US" dirty="0" err="1"/>
              <a:t>APhO</a:t>
            </a:r>
            <a:r>
              <a:rPr lang="en-US" dirty="0"/>
              <a:t>/2010S1.pdf</a:t>
            </a:r>
          </a:p>
        </p:txBody>
      </p:sp>
      <p:sp>
        <p:nvSpPr>
          <p:cNvPr id="4" name="Slide Number Placeholder 3"/>
          <p:cNvSpPr>
            <a:spLocks noGrp="1"/>
          </p:cNvSpPr>
          <p:nvPr>
            <p:ph type="sldNum" sz="quarter" idx="5"/>
          </p:nvPr>
        </p:nvSpPr>
        <p:spPr/>
        <p:txBody>
          <a:bodyPr/>
          <a:lstStyle/>
          <a:p>
            <a:fld id="{72C1DD36-B77E-EA42-BE2C-6A01475974ED}" type="slidenum">
              <a:rPr lang="en-US" smtClean="0"/>
              <a:t>15</a:t>
            </a:fld>
            <a:endParaRPr lang="en-US"/>
          </a:p>
        </p:txBody>
      </p:sp>
    </p:spTree>
    <p:extLst>
      <p:ext uri="{BB962C8B-B14F-4D97-AF65-F5344CB8AC3E}">
        <p14:creationId xmlns:p14="http://schemas.microsoft.com/office/powerpoint/2010/main" val="4194007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=Qr_rxqwc1jE</a:t>
            </a:r>
          </a:p>
        </p:txBody>
      </p:sp>
      <p:sp>
        <p:nvSpPr>
          <p:cNvPr id="4" name="Slide Number Placeholder 3"/>
          <p:cNvSpPr>
            <a:spLocks noGrp="1"/>
          </p:cNvSpPr>
          <p:nvPr>
            <p:ph type="sldNum" sz="quarter" idx="5"/>
          </p:nvPr>
        </p:nvSpPr>
        <p:spPr/>
        <p:txBody>
          <a:bodyPr/>
          <a:lstStyle/>
          <a:p>
            <a:fld id="{72C1DD36-B77E-EA42-BE2C-6A01475974ED}" type="slidenum">
              <a:rPr lang="en-US" smtClean="0"/>
              <a:t>16</a:t>
            </a:fld>
            <a:endParaRPr lang="en-US"/>
          </a:p>
        </p:txBody>
      </p:sp>
    </p:spTree>
    <p:extLst>
      <p:ext uri="{BB962C8B-B14F-4D97-AF65-F5344CB8AC3E}">
        <p14:creationId xmlns:p14="http://schemas.microsoft.com/office/powerpoint/2010/main" val="332647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=Qr_rxqwc1jE</a:t>
            </a:r>
          </a:p>
        </p:txBody>
      </p:sp>
      <p:sp>
        <p:nvSpPr>
          <p:cNvPr id="4" name="Slide Number Placeholder 3"/>
          <p:cNvSpPr>
            <a:spLocks noGrp="1"/>
          </p:cNvSpPr>
          <p:nvPr>
            <p:ph type="sldNum" sz="quarter" idx="5"/>
          </p:nvPr>
        </p:nvSpPr>
        <p:spPr/>
        <p:txBody>
          <a:bodyPr/>
          <a:lstStyle/>
          <a:p>
            <a:fld id="{72C1DD36-B77E-EA42-BE2C-6A01475974ED}" type="slidenum">
              <a:rPr lang="en-US" smtClean="0"/>
              <a:t>17</a:t>
            </a:fld>
            <a:endParaRPr lang="en-US"/>
          </a:p>
        </p:txBody>
      </p:sp>
    </p:spTree>
    <p:extLst>
      <p:ext uri="{BB962C8B-B14F-4D97-AF65-F5344CB8AC3E}">
        <p14:creationId xmlns:p14="http://schemas.microsoft.com/office/powerpoint/2010/main" val="328270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=Qr_rxqwc1jE</a:t>
            </a:r>
          </a:p>
        </p:txBody>
      </p:sp>
      <p:sp>
        <p:nvSpPr>
          <p:cNvPr id="4" name="Slide Number Placeholder 3"/>
          <p:cNvSpPr>
            <a:spLocks noGrp="1"/>
          </p:cNvSpPr>
          <p:nvPr>
            <p:ph type="sldNum" sz="quarter" idx="5"/>
          </p:nvPr>
        </p:nvSpPr>
        <p:spPr/>
        <p:txBody>
          <a:bodyPr/>
          <a:lstStyle/>
          <a:p>
            <a:fld id="{72C1DD36-B77E-EA42-BE2C-6A01475974ED}" type="slidenum">
              <a:rPr lang="en-US" smtClean="0"/>
              <a:t>18</a:t>
            </a:fld>
            <a:endParaRPr lang="en-US"/>
          </a:p>
        </p:txBody>
      </p:sp>
    </p:spTree>
    <p:extLst>
      <p:ext uri="{BB962C8B-B14F-4D97-AF65-F5344CB8AC3E}">
        <p14:creationId xmlns:p14="http://schemas.microsoft.com/office/powerpoint/2010/main" val="117125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19</a:t>
            </a:fld>
            <a:endParaRPr lang="en-US"/>
          </a:p>
        </p:txBody>
      </p:sp>
    </p:spTree>
    <p:extLst>
      <p:ext uri="{BB962C8B-B14F-4D97-AF65-F5344CB8AC3E}">
        <p14:creationId xmlns:p14="http://schemas.microsoft.com/office/powerpoint/2010/main" val="100256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20</a:t>
            </a:fld>
            <a:endParaRPr lang="en-US"/>
          </a:p>
        </p:txBody>
      </p:sp>
    </p:spTree>
    <p:extLst>
      <p:ext uri="{BB962C8B-B14F-4D97-AF65-F5344CB8AC3E}">
        <p14:creationId xmlns:p14="http://schemas.microsoft.com/office/powerpoint/2010/main" val="86953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it is not difficult to satisfy this requirement when the string is executing free vibrations by merely limiting the initial displacement to sufficiently small values, it is inherently impossible to keep the tension from varying significantly when the string is set into forced vibration near any of its resonance frequencies” </a:t>
            </a:r>
            <a:r>
              <a:rPr lang="en-GB"/>
              <a:t>- </a:t>
            </a:r>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21</a:t>
            </a:fld>
            <a:endParaRPr lang="en-US"/>
          </a:p>
        </p:txBody>
      </p:sp>
    </p:spTree>
    <p:extLst>
      <p:ext uri="{BB962C8B-B14F-4D97-AF65-F5344CB8AC3E}">
        <p14:creationId xmlns:p14="http://schemas.microsoft.com/office/powerpoint/2010/main" val="3363912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1DD36-B77E-EA42-BE2C-6A01475974ED}" type="slidenum">
              <a:rPr lang="en-US" smtClean="0"/>
              <a:t>23</a:t>
            </a:fld>
            <a:endParaRPr lang="en-US"/>
          </a:p>
        </p:txBody>
      </p:sp>
    </p:spTree>
    <p:extLst>
      <p:ext uri="{BB962C8B-B14F-4D97-AF65-F5344CB8AC3E}">
        <p14:creationId xmlns:p14="http://schemas.microsoft.com/office/powerpoint/2010/main" val="144887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“Analysis of the motions of strings has motivated a surprising amount of science: From ancient Greeks investigating the length rations which produce harmonious sounds, to d’Alembert who developed the theory of partial differential equations in order to model the motions of a string.”  - An experimental investigation into the dynamics of a string</a:t>
            </a:r>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2</a:t>
            </a:fld>
            <a:endParaRPr lang="en-US"/>
          </a:p>
        </p:txBody>
      </p:sp>
    </p:spTree>
    <p:extLst>
      <p:ext uri="{BB962C8B-B14F-4D97-AF65-F5344CB8AC3E}">
        <p14:creationId xmlns:p14="http://schemas.microsoft.com/office/powerpoint/2010/main" val="3443736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24</a:t>
            </a:fld>
            <a:endParaRPr lang="en-US"/>
          </a:p>
        </p:txBody>
      </p:sp>
    </p:spTree>
    <p:extLst>
      <p:ext uri="{BB962C8B-B14F-4D97-AF65-F5344CB8AC3E}">
        <p14:creationId xmlns:p14="http://schemas.microsoft.com/office/powerpoint/2010/main" val="399519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https</a:t>
            </a:r>
            <a:r>
              <a:rPr lang="en-US" dirty="0"/>
              <a:t>://</a:t>
            </a:r>
            <a:r>
              <a:rPr lang="en-US" dirty="0" err="1"/>
              <a:t>en.wikipedia.org</a:t>
            </a:r>
            <a:r>
              <a:rPr lang="en-US" dirty="0"/>
              <a:t>/wiki/Bendix_G-15</a:t>
            </a:r>
          </a:p>
        </p:txBody>
      </p:sp>
      <p:sp>
        <p:nvSpPr>
          <p:cNvPr id="4" name="Slide Number Placeholder 3"/>
          <p:cNvSpPr>
            <a:spLocks noGrp="1"/>
          </p:cNvSpPr>
          <p:nvPr>
            <p:ph type="sldNum" sz="quarter" idx="5"/>
          </p:nvPr>
        </p:nvSpPr>
        <p:spPr/>
        <p:txBody>
          <a:bodyPr/>
          <a:lstStyle/>
          <a:p>
            <a:fld id="{72C1DD36-B77E-EA42-BE2C-6A01475974ED}" type="slidenum">
              <a:rPr lang="en-US" smtClean="0"/>
              <a:t>25</a:t>
            </a:fld>
            <a:endParaRPr lang="en-US"/>
          </a:p>
        </p:txBody>
      </p:sp>
    </p:spTree>
    <p:extLst>
      <p:ext uri="{BB962C8B-B14F-4D97-AF65-F5344CB8AC3E}">
        <p14:creationId xmlns:p14="http://schemas.microsoft.com/office/powerpoint/2010/main" val="3026674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shown that it is neither necessary nor justifiable to assume that u is zero; and also that the velocity of propagation of u disturbances in a string is different from that in an infinite medium, although this difference is usually negligible.”</a:t>
            </a:r>
            <a:endParaRPr lang="en-US" dirty="0"/>
          </a:p>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26</a:t>
            </a:fld>
            <a:endParaRPr lang="en-US"/>
          </a:p>
        </p:txBody>
      </p:sp>
    </p:spTree>
    <p:extLst>
      <p:ext uri="{BB962C8B-B14F-4D97-AF65-F5344CB8AC3E}">
        <p14:creationId xmlns:p14="http://schemas.microsoft.com/office/powerpoint/2010/main" val="59887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Physically, the z motion is excited because of the variation of the tension in the string due to the y motion. The phenomenon is akin to so-called parametric resonance; in particular, the instability resembles that studied by </a:t>
            </a:r>
            <a:r>
              <a:rPr lang="en-GB" dirty="0" err="1"/>
              <a:t>Lubkin</a:t>
            </a:r>
            <a:r>
              <a:rPr lang="en-GB" dirty="0"/>
              <a:t> and Stoker [8] in a string, originally at rest, in which the tension is made to vary periodically (by some external means). In the present problem, the variation in tension is not imposed externally but is due to the oscillations in the y direction, and hence occurs in both space and time. </a:t>
            </a:r>
            <a:br>
              <a:rPr lang="en-GB" dirty="0"/>
            </a:br>
            <a:br>
              <a:rPr lang="en-GB" dirty="0"/>
            </a:br>
            <a:r>
              <a:rPr lang="en-GB" dirty="0"/>
              <a:t>The coupling between the two transverse modes is of a different kind, and arises from a variety of parametric resonance, planar motion being always unstable at sufficiently high amplitudes. A linear analysis of this stability shows that the critical amplitude at a given frequency is inversely proportional to the ratio of longitudinal to transverse wave speeds in the string. It falls to zero at the natural frequency and its subharmonics in the absence of damping, so that at all these frequencies a second transverse component may be expected. However, the presence of slight damping tends to suppress the second mode at the low subharmonics. It also raises the critical amplitudes and frequencies; non-linearity also has the same effect. Of course non-linearity has the further effect of limiting the z motion to a finite value. </a:t>
            </a:r>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27</a:t>
            </a:fld>
            <a:endParaRPr lang="en-US"/>
          </a:p>
        </p:txBody>
      </p:sp>
    </p:spTree>
    <p:extLst>
      <p:ext uri="{BB962C8B-B14F-4D97-AF65-F5344CB8AC3E}">
        <p14:creationId xmlns:p14="http://schemas.microsoft.com/office/powerpoint/2010/main" val="3043268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28</a:t>
            </a:fld>
            <a:endParaRPr lang="en-US"/>
          </a:p>
        </p:txBody>
      </p:sp>
    </p:spTree>
    <p:extLst>
      <p:ext uri="{BB962C8B-B14F-4D97-AF65-F5344CB8AC3E}">
        <p14:creationId xmlns:p14="http://schemas.microsoft.com/office/powerpoint/2010/main" val="3357505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initial transverse component b, in quadrature, causes a slight ellipticity of motion which then </a:t>
            </a:r>
            <a:r>
              <a:rPr lang="en-US" dirty="0" err="1"/>
              <a:t>precesses</a:t>
            </a:r>
            <a:r>
              <a:rPr lang="en-US" dirty="0"/>
              <a:t>, thus ultimately transferring the energy substantially from the initial X mode to the Y mode and then back again. The rate of precession is proportional to the area of the elliptical trajectory.”</a:t>
            </a:r>
          </a:p>
        </p:txBody>
      </p:sp>
      <p:sp>
        <p:nvSpPr>
          <p:cNvPr id="4" name="Slide Number Placeholder 3"/>
          <p:cNvSpPr>
            <a:spLocks noGrp="1"/>
          </p:cNvSpPr>
          <p:nvPr>
            <p:ph type="sldNum" sz="quarter" idx="5"/>
          </p:nvPr>
        </p:nvSpPr>
        <p:spPr/>
        <p:txBody>
          <a:bodyPr/>
          <a:lstStyle/>
          <a:p>
            <a:fld id="{72C1DD36-B77E-EA42-BE2C-6A01475974ED}" type="slidenum">
              <a:rPr lang="en-US" smtClean="0"/>
              <a:t>29</a:t>
            </a:fld>
            <a:endParaRPr lang="en-US"/>
          </a:p>
        </p:txBody>
      </p:sp>
    </p:spTree>
    <p:extLst>
      <p:ext uri="{BB962C8B-B14F-4D97-AF65-F5344CB8AC3E}">
        <p14:creationId xmlns:p14="http://schemas.microsoft.com/office/powerpoint/2010/main" val="1499529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30</a:t>
            </a:fld>
            <a:endParaRPr lang="en-US"/>
          </a:p>
        </p:txBody>
      </p:sp>
    </p:spTree>
    <p:extLst>
      <p:ext uri="{BB962C8B-B14F-4D97-AF65-F5344CB8AC3E}">
        <p14:creationId xmlns:p14="http://schemas.microsoft.com/office/powerpoint/2010/main" val="3211284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31</a:t>
            </a:fld>
            <a:endParaRPr lang="en-US"/>
          </a:p>
        </p:txBody>
      </p:sp>
    </p:spTree>
    <p:extLst>
      <p:ext uri="{BB962C8B-B14F-4D97-AF65-F5344CB8AC3E}">
        <p14:creationId xmlns:p14="http://schemas.microsoft.com/office/powerpoint/2010/main" val="3006730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32</a:t>
            </a:fld>
            <a:endParaRPr lang="en-US"/>
          </a:p>
        </p:txBody>
      </p:sp>
    </p:spTree>
    <p:extLst>
      <p:ext uri="{BB962C8B-B14F-4D97-AF65-F5344CB8AC3E}">
        <p14:creationId xmlns:p14="http://schemas.microsoft.com/office/powerpoint/2010/main" val="1472944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36</a:t>
            </a:fld>
            <a:endParaRPr lang="en-US"/>
          </a:p>
        </p:txBody>
      </p:sp>
    </p:spTree>
    <p:extLst>
      <p:ext uri="{BB962C8B-B14F-4D97-AF65-F5344CB8AC3E}">
        <p14:creationId xmlns:p14="http://schemas.microsoft.com/office/powerpoint/2010/main" val="379100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=Qr_rxqwc1jE</a:t>
            </a:r>
          </a:p>
        </p:txBody>
      </p:sp>
      <p:sp>
        <p:nvSpPr>
          <p:cNvPr id="4" name="Slide Number Placeholder 3"/>
          <p:cNvSpPr>
            <a:spLocks noGrp="1"/>
          </p:cNvSpPr>
          <p:nvPr>
            <p:ph type="sldNum" sz="quarter" idx="5"/>
          </p:nvPr>
        </p:nvSpPr>
        <p:spPr/>
        <p:txBody>
          <a:bodyPr/>
          <a:lstStyle/>
          <a:p>
            <a:fld id="{72C1DD36-B77E-EA42-BE2C-6A01475974ED}" type="slidenum">
              <a:rPr lang="en-US" smtClean="0"/>
              <a:t>5</a:t>
            </a:fld>
            <a:endParaRPr lang="en-US"/>
          </a:p>
        </p:txBody>
      </p:sp>
    </p:spTree>
    <p:extLst>
      <p:ext uri="{BB962C8B-B14F-4D97-AF65-F5344CB8AC3E}">
        <p14:creationId xmlns:p14="http://schemas.microsoft.com/office/powerpoint/2010/main" val="3201946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37</a:t>
            </a:fld>
            <a:endParaRPr lang="en-US"/>
          </a:p>
        </p:txBody>
      </p:sp>
    </p:spTree>
    <p:extLst>
      <p:ext uri="{BB962C8B-B14F-4D97-AF65-F5344CB8AC3E}">
        <p14:creationId xmlns:p14="http://schemas.microsoft.com/office/powerpoint/2010/main" val="1772222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38</a:t>
            </a:fld>
            <a:endParaRPr lang="en-US"/>
          </a:p>
        </p:txBody>
      </p:sp>
    </p:spTree>
    <p:extLst>
      <p:ext uri="{BB962C8B-B14F-4D97-AF65-F5344CB8AC3E}">
        <p14:creationId xmlns:p14="http://schemas.microsoft.com/office/powerpoint/2010/main" val="1825205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41</a:t>
            </a:fld>
            <a:endParaRPr lang="en-US"/>
          </a:p>
        </p:txBody>
      </p:sp>
    </p:spTree>
    <p:extLst>
      <p:ext uri="{BB962C8B-B14F-4D97-AF65-F5344CB8AC3E}">
        <p14:creationId xmlns:p14="http://schemas.microsoft.com/office/powerpoint/2010/main" val="3256614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amplitude of the string exceeds a certain critical value that depends upon the magnitude of the driving force, the string no longer vibrates in the plane of the force but begins to execute a whirling motion, tracing a tubular surface. When the jump in the amplitude takes place, the whirling stops and the motion becomes planar once again</a:t>
            </a:r>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42</a:t>
            </a:fld>
            <a:endParaRPr lang="en-US"/>
          </a:p>
        </p:txBody>
      </p:sp>
    </p:spTree>
    <p:extLst>
      <p:ext uri="{BB962C8B-B14F-4D97-AF65-F5344CB8AC3E}">
        <p14:creationId xmlns:p14="http://schemas.microsoft.com/office/powerpoint/2010/main" val="3645210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amplitude of the string exceeds a certain critical value that depends upon the magnitude of the driving force, the string no longer vibrates in the plane of the force but begins to execute a whirling motion, tracing a tubular surface. When the jump in the amplitude takes place, the whirling stops and the motion becomes planar once again</a:t>
            </a:r>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43</a:t>
            </a:fld>
            <a:endParaRPr lang="en-US"/>
          </a:p>
        </p:txBody>
      </p:sp>
    </p:spTree>
    <p:extLst>
      <p:ext uri="{BB962C8B-B14F-4D97-AF65-F5344CB8AC3E}">
        <p14:creationId xmlns:p14="http://schemas.microsoft.com/office/powerpoint/2010/main" val="158068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46</a:t>
            </a:fld>
            <a:endParaRPr lang="en-US"/>
          </a:p>
        </p:txBody>
      </p:sp>
    </p:spTree>
    <p:extLst>
      <p:ext uri="{BB962C8B-B14F-4D97-AF65-F5344CB8AC3E}">
        <p14:creationId xmlns:p14="http://schemas.microsoft.com/office/powerpoint/2010/main" val="26012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=9O3VEXzuOKI</a:t>
            </a:r>
          </a:p>
        </p:txBody>
      </p:sp>
      <p:sp>
        <p:nvSpPr>
          <p:cNvPr id="4" name="Slide Number Placeholder 3"/>
          <p:cNvSpPr>
            <a:spLocks noGrp="1"/>
          </p:cNvSpPr>
          <p:nvPr>
            <p:ph type="sldNum" sz="quarter" idx="5"/>
          </p:nvPr>
        </p:nvSpPr>
        <p:spPr/>
        <p:txBody>
          <a:bodyPr/>
          <a:lstStyle/>
          <a:p>
            <a:fld id="{72C1DD36-B77E-EA42-BE2C-6A01475974ED}" type="slidenum">
              <a:rPr lang="en-US" smtClean="0"/>
              <a:t>6</a:t>
            </a:fld>
            <a:endParaRPr lang="en-US"/>
          </a:p>
        </p:txBody>
      </p:sp>
    </p:spTree>
    <p:extLst>
      <p:ext uri="{BB962C8B-B14F-4D97-AF65-F5344CB8AC3E}">
        <p14:creationId xmlns:p14="http://schemas.microsoft.com/office/powerpoint/2010/main" val="310652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=_X72on6CSL0</a:t>
            </a:r>
          </a:p>
        </p:txBody>
      </p:sp>
      <p:sp>
        <p:nvSpPr>
          <p:cNvPr id="4" name="Slide Number Placeholder 3"/>
          <p:cNvSpPr>
            <a:spLocks noGrp="1"/>
          </p:cNvSpPr>
          <p:nvPr>
            <p:ph type="sldNum" sz="quarter" idx="5"/>
          </p:nvPr>
        </p:nvSpPr>
        <p:spPr/>
        <p:txBody>
          <a:bodyPr/>
          <a:lstStyle/>
          <a:p>
            <a:fld id="{72C1DD36-B77E-EA42-BE2C-6A01475974ED}" type="slidenum">
              <a:rPr lang="en-US" smtClean="0"/>
              <a:t>7</a:t>
            </a:fld>
            <a:endParaRPr lang="en-US"/>
          </a:p>
        </p:txBody>
      </p:sp>
    </p:spTree>
    <p:extLst>
      <p:ext uri="{BB962C8B-B14F-4D97-AF65-F5344CB8AC3E}">
        <p14:creationId xmlns:p14="http://schemas.microsoft.com/office/powerpoint/2010/main" val="421412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=cnH2ltfW48U</a:t>
            </a:r>
          </a:p>
        </p:txBody>
      </p:sp>
      <p:sp>
        <p:nvSpPr>
          <p:cNvPr id="4" name="Slide Number Placeholder 3"/>
          <p:cNvSpPr>
            <a:spLocks noGrp="1"/>
          </p:cNvSpPr>
          <p:nvPr>
            <p:ph type="sldNum" sz="quarter" idx="5"/>
          </p:nvPr>
        </p:nvSpPr>
        <p:spPr/>
        <p:txBody>
          <a:bodyPr/>
          <a:lstStyle/>
          <a:p>
            <a:fld id="{72C1DD36-B77E-EA42-BE2C-6A01475974ED}" type="slidenum">
              <a:rPr lang="en-US" smtClean="0"/>
              <a:t>8</a:t>
            </a:fld>
            <a:endParaRPr lang="en-US"/>
          </a:p>
        </p:txBody>
      </p:sp>
    </p:spTree>
    <p:extLst>
      <p:ext uri="{BB962C8B-B14F-4D97-AF65-F5344CB8AC3E}">
        <p14:creationId xmlns:p14="http://schemas.microsoft.com/office/powerpoint/2010/main" val="221144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=_aPl4Taroow</a:t>
            </a:r>
          </a:p>
        </p:txBody>
      </p:sp>
      <p:sp>
        <p:nvSpPr>
          <p:cNvPr id="4" name="Slide Number Placeholder 3"/>
          <p:cNvSpPr>
            <a:spLocks noGrp="1"/>
          </p:cNvSpPr>
          <p:nvPr>
            <p:ph type="sldNum" sz="quarter" idx="5"/>
          </p:nvPr>
        </p:nvSpPr>
        <p:spPr/>
        <p:txBody>
          <a:bodyPr/>
          <a:lstStyle/>
          <a:p>
            <a:fld id="{72C1DD36-B77E-EA42-BE2C-6A01475974ED}" type="slidenum">
              <a:rPr lang="en-US" smtClean="0"/>
              <a:t>9</a:t>
            </a:fld>
            <a:endParaRPr lang="en-US"/>
          </a:p>
        </p:txBody>
      </p:sp>
    </p:spTree>
    <p:extLst>
      <p:ext uri="{BB962C8B-B14F-4D97-AF65-F5344CB8AC3E}">
        <p14:creationId xmlns:p14="http://schemas.microsoft.com/office/powerpoint/2010/main" val="72813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a:t>
            </a:r>
          </a:p>
          <a:p>
            <a:r>
              <a:rPr lang="en-US" dirty="0"/>
              <a:t>https://</a:t>
            </a:r>
            <a:r>
              <a:rPr lang="en-US" dirty="0" err="1"/>
              <a:t>www.animations.physics.unsw.edu.au</a:t>
            </a:r>
            <a:r>
              <a:rPr lang="en-US" dirty="0"/>
              <a:t>/</a:t>
            </a:r>
            <a:r>
              <a:rPr lang="en-US" dirty="0" err="1"/>
              <a:t>jw</a:t>
            </a:r>
            <a:r>
              <a:rPr lang="en-US" dirty="0"/>
              <a:t>/</a:t>
            </a:r>
            <a:r>
              <a:rPr lang="en-US" dirty="0" err="1"/>
              <a:t>wave_equation_speed.htm</a:t>
            </a:r>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11</a:t>
            </a:fld>
            <a:endParaRPr lang="en-US"/>
          </a:p>
        </p:txBody>
      </p:sp>
    </p:spTree>
    <p:extLst>
      <p:ext uri="{BB962C8B-B14F-4D97-AF65-F5344CB8AC3E}">
        <p14:creationId xmlns:p14="http://schemas.microsoft.com/office/powerpoint/2010/main" val="25973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from:</a:t>
            </a:r>
          </a:p>
          <a:p>
            <a:r>
              <a:rPr lang="en-US" dirty="0"/>
              <a:t>https://</a:t>
            </a:r>
            <a:r>
              <a:rPr lang="en-US" dirty="0" err="1"/>
              <a:t>www.animations.physics.unsw.edu.au</a:t>
            </a:r>
            <a:r>
              <a:rPr lang="en-US" dirty="0"/>
              <a:t>/</a:t>
            </a:r>
            <a:r>
              <a:rPr lang="en-US" dirty="0" err="1"/>
              <a:t>jw</a:t>
            </a:r>
            <a:r>
              <a:rPr lang="en-US" dirty="0"/>
              <a:t>/</a:t>
            </a:r>
            <a:r>
              <a:rPr lang="en-US" dirty="0" err="1"/>
              <a:t>wave_equation_speed.htm</a:t>
            </a:r>
            <a:endParaRPr lang="en-US" dirty="0"/>
          </a:p>
          <a:p>
            <a:endParaRPr lang="en-US" dirty="0"/>
          </a:p>
        </p:txBody>
      </p:sp>
      <p:sp>
        <p:nvSpPr>
          <p:cNvPr id="4" name="Slide Number Placeholder 3"/>
          <p:cNvSpPr>
            <a:spLocks noGrp="1"/>
          </p:cNvSpPr>
          <p:nvPr>
            <p:ph type="sldNum" sz="quarter" idx="5"/>
          </p:nvPr>
        </p:nvSpPr>
        <p:spPr/>
        <p:txBody>
          <a:bodyPr/>
          <a:lstStyle/>
          <a:p>
            <a:fld id="{72C1DD36-B77E-EA42-BE2C-6A01475974ED}" type="slidenum">
              <a:rPr lang="en-US" smtClean="0"/>
              <a:t>12</a:t>
            </a:fld>
            <a:endParaRPr lang="en-US"/>
          </a:p>
        </p:txBody>
      </p:sp>
    </p:spTree>
    <p:extLst>
      <p:ext uri="{BB962C8B-B14F-4D97-AF65-F5344CB8AC3E}">
        <p14:creationId xmlns:p14="http://schemas.microsoft.com/office/powerpoint/2010/main" val="151992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DFA6-2F37-BE40-A1FC-6F175A04A166}"/>
              </a:ext>
            </a:extLst>
          </p:cNvPr>
          <p:cNvSpPr>
            <a:spLocks noGrp="1"/>
          </p:cNvSpPr>
          <p:nvPr>
            <p:ph type="ctrTitle"/>
          </p:nvPr>
        </p:nvSpPr>
        <p:spPr>
          <a:xfrm>
            <a:off x="1524000" y="1122363"/>
            <a:ext cx="5244662"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B2BC0D1-B460-8249-B4E1-F81BB4F77ADE}"/>
              </a:ext>
            </a:extLst>
          </p:cNvPr>
          <p:cNvSpPr>
            <a:spLocks noGrp="1"/>
          </p:cNvSpPr>
          <p:nvPr>
            <p:ph type="subTitle" idx="1"/>
          </p:nvPr>
        </p:nvSpPr>
        <p:spPr>
          <a:xfrm>
            <a:off x="1524000" y="3602038"/>
            <a:ext cx="52446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3ABB10-28EC-BB4B-A5B4-2AEEAABD1B4B}"/>
              </a:ext>
            </a:extLst>
          </p:cNvPr>
          <p:cNvSpPr>
            <a:spLocks noGrp="1"/>
          </p:cNvSpPr>
          <p:nvPr>
            <p:ph type="dt" sz="half" idx="10"/>
          </p:nvPr>
        </p:nvSpPr>
        <p:spPr/>
        <p:txBody>
          <a:bodyPr/>
          <a:lstStyle/>
          <a:p>
            <a:fld id="{5FD6DAAF-A406-3E4B-918F-FFB47480D4C4}" type="datetime1">
              <a:rPr lang="en-GB" smtClean="0"/>
              <a:t>12/11/2020</a:t>
            </a:fld>
            <a:endParaRPr lang="en-US"/>
          </a:p>
        </p:txBody>
      </p:sp>
      <p:sp>
        <p:nvSpPr>
          <p:cNvPr id="5" name="Footer Placeholder 4">
            <a:extLst>
              <a:ext uri="{FF2B5EF4-FFF2-40B4-BE49-F238E27FC236}">
                <a16:creationId xmlns:a16="http://schemas.microsoft.com/office/drawing/2014/main" id="{39EA6C6C-224E-3B44-B76C-13ED349020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67F052-1E0F-DE49-A34D-B49BDFB62E89}"/>
              </a:ext>
            </a:extLst>
          </p:cNvPr>
          <p:cNvSpPr>
            <a:spLocks noGrp="1"/>
          </p:cNvSpPr>
          <p:nvPr>
            <p:ph type="sldNum" sz="quarter" idx="12"/>
          </p:nvPr>
        </p:nvSpPr>
        <p:spPr>
          <a:xfrm>
            <a:off x="8610600" y="6356350"/>
            <a:ext cx="2743200" cy="365125"/>
          </a:xfrm>
          <a:prstGeom prst="rect">
            <a:avLst/>
          </a:prstGeom>
        </p:spPr>
        <p:txBody>
          <a:bodyPr/>
          <a:lstStyle>
            <a:lvl1pPr>
              <a:defRPr sz="4400"/>
            </a:lvl1pPr>
          </a:lstStyle>
          <a:p>
            <a:fld id="{ABB96BC9-36BC-CE41-89FF-34ABDD5EFFB2}" type="slidenum">
              <a:rPr lang="en-US" smtClean="0"/>
              <a:pPr/>
              <a:t>‹#›</a:t>
            </a:fld>
            <a:endParaRPr lang="en-US" dirty="0"/>
          </a:p>
        </p:txBody>
      </p:sp>
      <p:cxnSp>
        <p:nvCxnSpPr>
          <p:cNvPr id="8" name="Straight Connector 7">
            <a:extLst>
              <a:ext uri="{FF2B5EF4-FFF2-40B4-BE49-F238E27FC236}">
                <a16:creationId xmlns:a16="http://schemas.microsoft.com/office/drawing/2014/main" id="{87479CA6-DA48-2844-84CE-990257813937}"/>
              </a:ext>
            </a:extLst>
          </p:cNvPr>
          <p:cNvCxnSpPr>
            <a:cxnSpLocks/>
          </p:cNvCxnSpPr>
          <p:nvPr userDrawn="1"/>
        </p:nvCxnSpPr>
        <p:spPr>
          <a:xfrm>
            <a:off x="1524000" y="3509963"/>
            <a:ext cx="524466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58423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0C72-6E8B-3045-838A-F42C700E701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3F59E0-F1DB-DD4A-B775-8614587292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5D09CF-421E-384D-BCB2-FB651B8CDCA0}"/>
              </a:ext>
            </a:extLst>
          </p:cNvPr>
          <p:cNvSpPr>
            <a:spLocks noGrp="1"/>
          </p:cNvSpPr>
          <p:nvPr>
            <p:ph type="dt" sz="half" idx="10"/>
          </p:nvPr>
        </p:nvSpPr>
        <p:spPr/>
        <p:txBody>
          <a:bodyPr/>
          <a:lstStyle/>
          <a:p>
            <a:fld id="{DB4FEE5A-1EB2-AE44-A8E0-959A77E70E1E}" type="datetime1">
              <a:rPr lang="en-GB" smtClean="0"/>
              <a:t>12/11/2020</a:t>
            </a:fld>
            <a:endParaRPr lang="en-US"/>
          </a:p>
        </p:txBody>
      </p:sp>
      <p:sp>
        <p:nvSpPr>
          <p:cNvPr id="5" name="Footer Placeholder 4">
            <a:extLst>
              <a:ext uri="{FF2B5EF4-FFF2-40B4-BE49-F238E27FC236}">
                <a16:creationId xmlns:a16="http://schemas.microsoft.com/office/drawing/2014/main" id="{12AE62FB-C3E6-AC40-A628-636F0FB2E2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6B9C70-7BA8-384B-B322-CA907EEA419D}"/>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20207532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482A29-0174-B645-9CDA-E5A270914CE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85ABB8-D179-E04E-AEB6-EBCA2CAF6D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74F6B2-9837-8A4C-9367-696AA9317475}"/>
              </a:ext>
            </a:extLst>
          </p:cNvPr>
          <p:cNvSpPr>
            <a:spLocks noGrp="1"/>
          </p:cNvSpPr>
          <p:nvPr>
            <p:ph type="dt" sz="half" idx="10"/>
          </p:nvPr>
        </p:nvSpPr>
        <p:spPr/>
        <p:txBody>
          <a:bodyPr/>
          <a:lstStyle/>
          <a:p>
            <a:fld id="{C66A1D50-DD5D-5B4E-9D9C-D32C260F7E02}" type="datetime1">
              <a:rPr lang="en-GB" smtClean="0"/>
              <a:t>12/11/2020</a:t>
            </a:fld>
            <a:endParaRPr lang="en-US"/>
          </a:p>
        </p:txBody>
      </p:sp>
      <p:sp>
        <p:nvSpPr>
          <p:cNvPr id="5" name="Footer Placeholder 4">
            <a:extLst>
              <a:ext uri="{FF2B5EF4-FFF2-40B4-BE49-F238E27FC236}">
                <a16:creationId xmlns:a16="http://schemas.microsoft.com/office/drawing/2014/main" id="{F85711E9-2DA9-D045-846D-F0A9E9E8AD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9DC527-4714-B441-9F3E-BCC8B05956C2}"/>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2451304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4197-8D96-C742-975B-382D77086381}"/>
              </a:ext>
            </a:extLst>
          </p:cNvPr>
          <p:cNvSpPr>
            <a:spLocks noGrp="1"/>
          </p:cNvSpPr>
          <p:nvPr>
            <p:ph type="title"/>
          </p:nvPr>
        </p:nvSpPr>
        <p:spPr>
          <a:xfrm>
            <a:off x="838200" y="365125"/>
            <a:ext cx="7485993" cy="132556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41BAFC9-295B-D24C-8016-7FFDB8FF2CE5}"/>
              </a:ext>
            </a:extLst>
          </p:cNvPr>
          <p:cNvSpPr>
            <a:spLocks noGrp="1"/>
          </p:cNvSpPr>
          <p:nvPr>
            <p:ph idx="1"/>
          </p:nvPr>
        </p:nvSpPr>
        <p:spPr>
          <a:xfrm>
            <a:off x="838200" y="1825625"/>
            <a:ext cx="748599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1A35BD-05CC-0643-8D72-00A93890A004}"/>
              </a:ext>
            </a:extLst>
          </p:cNvPr>
          <p:cNvSpPr>
            <a:spLocks noGrp="1"/>
          </p:cNvSpPr>
          <p:nvPr>
            <p:ph type="dt" sz="half" idx="10"/>
          </p:nvPr>
        </p:nvSpPr>
        <p:spPr/>
        <p:txBody>
          <a:bodyPr/>
          <a:lstStyle/>
          <a:p>
            <a:fld id="{76430AF6-D4F1-5F4E-B7CA-D97DF79615AD}" type="datetime1">
              <a:rPr lang="en-GB" smtClean="0"/>
              <a:t>12/11/2020</a:t>
            </a:fld>
            <a:endParaRPr lang="en-US"/>
          </a:p>
        </p:txBody>
      </p:sp>
      <p:sp>
        <p:nvSpPr>
          <p:cNvPr id="5" name="Footer Placeholder 4">
            <a:extLst>
              <a:ext uri="{FF2B5EF4-FFF2-40B4-BE49-F238E27FC236}">
                <a16:creationId xmlns:a16="http://schemas.microsoft.com/office/drawing/2014/main" id="{6533D707-0455-8F44-9FB8-EDAF89AB64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303F27-FCC1-AD4D-A59C-C7B2EC003C4E}"/>
              </a:ext>
            </a:extLst>
          </p:cNvPr>
          <p:cNvSpPr>
            <a:spLocks noGrp="1"/>
          </p:cNvSpPr>
          <p:nvPr>
            <p:ph type="sldNum" sz="quarter" idx="12"/>
          </p:nvPr>
        </p:nvSpPr>
        <p:spPr>
          <a:xfrm>
            <a:off x="8610600" y="6356350"/>
            <a:ext cx="2743200" cy="365125"/>
          </a:xfrm>
          <a:prstGeom prst="rect">
            <a:avLst/>
          </a:prstGeom>
        </p:spPr>
        <p:txBody>
          <a:bodyPr/>
          <a:lstStyle>
            <a:lvl1pPr>
              <a:defRPr sz="3600"/>
            </a:lvl1pPr>
          </a:lstStyle>
          <a:p>
            <a:fld id="{ABB96BC9-36BC-CE41-89FF-34ABDD5EFFB2}" type="slidenum">
              <a:rPr lang="en-US" smtClean="0"/>
              <a:pPr/>
              <a:t>‹#›</a:t>
            </a:fld>
            <a:endParaRPr lang="en-US" sz="3600" dirty="0"/>
          </a:p>
        </p:txBody>
      </p:sp>
    </p:spTree>
    <p:extLst>
      <p:ext uri="{BB962C8B-B14F-4D97-AF65-F5344CB8AC3E}">
        <p14:creationId xmlns:p14="http://schemas.microsoft.com/office/powerpoint/2010/main" val="2312013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6510F-2447-2D4F-8A85-F89C64EE68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6AF7BCA-06CC-3F45-909B-9D8868257B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D96E997-1C5A-5040-9237-E545E2832F55}"/>
              </a:ext>
            </a:extLst>
          </p:cNvPr>
          <p:cNvSpPr>
            <a:spLocks noGrp="1"/>
          </p:cNvSpPr>
          <p:nvPr>
            <p:ph type="dt" sz="half" idx="10"/>
          </p:nvPr>
        </p:nvSpPr>
        <p:spPr/>
        <p:txBody>
          <a:bodyPr/>
          <a:lstStyle/>
          <a:p>
            <a:fld id="{FE4B821A-CA2F-F744-92D2-77647A36BE94}" type="datetime1">
              <a:rPr lang="en-GB" smtClean="0"/>
              <a:t>12/11/2020</a:t>
            </a:fld>
            <a:endParaRPr lang="en-US"/>
          </a:p>
        </p:txBody>
      </p:sp>
      <p:sp>
        <p:nvSpPr>
          <p:cNvPr id="5" name="Footer Placeholder 4">
            <a:extLst>
              <a:ext uri="{FF2B5EF4-FFF2-40B4-BE49-F238E27FC236}">
                <a16:creationId xmlns:a16="http://schemas.microsoft.com/office/drawing/2014/main" id="{7581058A-1C9A-CF4C-866A-81362E266F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55EB5-FAC6-D24B-9F28-292AB3C3E996}"/>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37858594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776B-1D96-A641-9D4E-C4E6D2A7E9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D30631C-7248-0F40-B548-5FC3250F04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C2FBBEB-CAE8-E144-B180-250EDF1388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8AABBB9-B3E2-2E48-8DD9-409DC85A6168}"/>
              </a:ext>
            </a:extLst>
          </p:cNvPr>
          <p:cNvSpPr>
            <a:spLocks noGrp="1"/>
          </p:cNvSpPr>
          <p:nvPr>
            <p:ph type="dt" sz="half" idx="10"/>
          </p:nvPr>
        </p:nvSpPr>
        <p:spPr/>
        <p:txBody>
          <a:bodyPr/>
          <a:lstStyle/>
          <a:p>
            <a:fld id="{48EB935E-B7AF-E14C-8097-4852B74E372E}" type="datetime1">
              <a:rPr lang="en-GB" smtClean="0"/>
              <a:t>12/11/2020</a:t>
            </a:fld>
            <a:endParaRPr lang="en-US"/>
          </a:p>
        </p:txBody>
      </p:sp>
      <p:sp>
        <p:nvSpPr>
          <p:cNvPr id="6" name="Footer Placeholder 5">
            <a:extLst>
              <a:ext uri="{FF2B5EF4-FFF2-40B4-BE49-F238E27FC236}">
                <a16:creationId xmlns:a16="http://schemas.microsoft.com/office/drawing/2014/main" id="{688E68D4-A89F-2D4A-8681-8A876DD9F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840E79-5E8A-6D4B-ACA8-CEB45691CC6A}"/>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17700801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E75A-B165-6F4E-805C-B78D21A2447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940E58-8D95-C249-9F6D-902E21173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7B2E24E-D788-1B4F-94F3-A9F3D47BF0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9FC16B1-2F7F-8A40-898D-FB18900CA0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72E4E8-C7B1-4B43-9C80-030D77F39E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1E6AB63-17B6-9F41-9D6C-9F5DD89CA824}"/>
              </a:ext>
            </a:extLst>
          </p:cNvPr>
          <p:cNvSpPr>
            <a:spLocks noGrp="1"/>
          </p:cNvSpPr>
          <p:nvPr>
            <p:ph type="dt" sz="half" idx="10"/>
          </p:nvPr>
        </p:nvSpPr>
        <p:spPr/>
        <p:txBody>
          <a:bodyPr/>
          <a:lstStyle/>
          <a:p>
            <a:fld id="{E33CEEE0-566F-AE47-A413-86C944B8C0B0}" type="datetime1">
              <a:rPr lang="en-GB" smtClean="0"/>
              <a:t>12/11/2020</a:t>
            </a:fld>
            <a:endParaRPr lang="en-US"/>
          </a:p>
        </p:txBody>
      </p:sp>
      <p:sp>
        <p:nvSpPr>
          <p:cNvPr id="8" name="Footer Placeholder 7">
            <a:extLst>
              <a:ext uri="{FF2B5EF4-FFF2-40B4-BE49-F238E27FC236}">
                <a16:creationId xmlns:a16="http://schemas.microsoft.com/office/drawing/2014/main" id="{036AED7F-AF9E-C547-86C0-F0EEC1E959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6BA366B-7647-5145-8C8B-BA32FF430E10}"/>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2058555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027C-70CF-C247-92E0-D2AAC88ADF8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E53A390-2D07-D54F-9A37-251B6D3508AC}"/>
              </a:ext>
            </a:extLst>
          </p:cNvPr>
          <p:cNvSpPr>
            <a:spLocks noGrp="1"/>
          </p:cNvSpPr>
          <p:nvPr>
            <p:ph type="dt" sz="half" idx="10"/>
          </p:nvPr>
        </p:nvSpPr>
        <p:spPr/>
        <p:txBody>
          <a:bodyPr/>
          <a:lstStyle/>
          <a:p>
            <a:fld id="{37AD512F-945D-AB4F-A606-A8B63C7ADD40}" type="datetime1">
              <a:rPr lang="en-GB" smtClean="0"/>
              <a:t>12/11/2020</a:t>
            </a:fld>
            <a:endParaRPr lang="en-US"/>
          </a:p>
        </p:txBody>
      </p:sp>
      <p:sp>
        <p:nvSpPr>
          <p:cNvPr id="4" name="Footer Placeholder 3">
            <a:extLst>
              <a:ext uri="{FF2B5EF4-FFF2-40B4-BE49-F238E27FC236}">
                <a16:creationId xmlns:a16="http://schemas.microsoft.com/office/drawing/2014/main" id="{F9A852E5-F23F-E341-9E51-A0C3FF296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C49E934-79D0-C746-984D-92F84E63F49A}"/>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18197919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25BA4-6D53-F44D-B140-12F5B26B50D6}"/>
              </a:ext>
            </a:extLst>
          </p:cNvPr>
          <p:cNvSpPr>
            <a:spLocks noGrp="1"/>
          </p:cNvSpPr>
          <p:nvPr>
            <p:ph type="dt" sz="half" idx="10"/>
          </p:nvPr>
        </p:nvSpPr>
        <p:spPr/>
        <p:txBody>
          <a:bodyPr/>
          <a:lstStyle/>
          <a:p>
            <a:fld id="{F4647565-FD4A-BE46-8720-0EA922CC0536}" type="datetime1">
              <a:rPr lang="en-GB" smtClean="0"/>
              <a:t>12/11/2020</a:t>
            </a:fld>
            <a:endParaRPr lang="en-US"/>
          </a:p>
        </p:txBody>
      </p:sp>
      <p:sp>
        <p:nvSpPr>
          <p:cNvPr id="3" name="Footer Placeholder 2">
            <a:extLst>
              <a:ext uri="{FF2B5EF4-FFF2-40B4-BE49-F238E27FC236}">
                <a16:creationId xmlns:a16="http://schemas.microsoft.com/office/drawing/2014/main" id="{3EE9E9F4-EEFE-F944-ACB3-F40FE5AC13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7DCD6C-72D7-4845-A763-C5C1BFDE4EBA}"/>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33275566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ED530-32F2-7C44-A3D0-A462F418DB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B6413F-3216-D048-9678-5D6834ED7E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1BDFB3-ACD4-A54B-814F-59FBB5A36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B46A39-DA46-DB4C-B3A1-E7FE57A59FC0}"/>
              </a:ext>
            </a:extLst>
          </p:cNvPr>
          <p:cNvSpPr>
            <a:spLocks noGrp="1"/>
          </p:cNvSpPr>
          <p:nvPr>
            <p:ph type="dt" sz="half" idx="10"/>
          </p:nvPr>
        </p:nvSpPr>
        <p:spPr/>
        <p:txBody>
          <a:bodyPr/>
          <a:lstStyle/>
          <a:p>
            <a:fld id="{A2207102-DC72-504E-9154-0DB00F41F633}" type="datetime1">
              <a:rPr lang="en-GB" smtClean="0"/>
              <a:t>12/11/2020</a:t>
            </a:fld>
            <a:endParaRPr lang="en-US"/>
          </a:p>
        </p:txBody>
      </p:sp>
      <p:sp>
        <p:nvSpPr>
          <p:cNvPr id="6" name="Footer Placeholder 5">
            <a:extLst>
              <a:ext uri="{FF2B5EF4-FFF2-40B4-BE49-F238E27FC236}">
                <a16:creationId xmlns:a16="http://schemas.microsoft.com/office/drawing/2014/main" id="{9DED65E9-B187-2F47-8AB6-B9484B5A79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E974C2-35A4-224A-B4DD-959416076D1F}"/>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220959181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062E-5E1E-9649-848B-5D0605027B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B364722-D562-0F4A-9395-98AE5F88C3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F5DC9-DBFF-2A47-932A-17985B299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00C74F-B854-C84A-B07E-913EA1009FD5}"/>
              </a:ext>
            </a:extLst>
          </p:cNvPr>
          <p:cNvSpPr>
            <a:spLocks noGrp="1"/>
          </p:cNvSpPr>
          <p:nvPr>
            <p:ph type="dt" sz="half" idx="10"/>
          </p:nvPr>
        </p:nvSpPr>
        <p:spPr/>
        <p:txBody>
          <a:bodyPr/>
          <a:lstStyle/>
          <a:p>
            <a:fld id="{1886C3AE-B841-9D4D-AE17-4336F30F9EB4}" type="datetime1">
              <a:rPr lang="en-GB" smtClean="0"/>
              <a:t>12/11/2020</a:t>
            </a:fld>
            <a:endParaRPr lang="en-US"/>
          </a:p>
        </p:txBody>
      </p:sp>
      <p:sp>
        <p:nvSpPr>
          <p:cNvPr id="6" name="Footer Placeholder 5">
            <a:extLst>
              <a:ext uri="{FF2B5EF4-FFF2-40B4-BE49-F238E27FC236}">
                <a16:creationId xmlns:a16="http://schemas.microsoft.com/office/drawing/2014/main" id="{E66999A2-FF72-964E-9A01-0762FBD67E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7EEEA6-3D8D-1643-85F3-D947D97DD407}"/>
              </a:ext>
            </a:extLst>
          </p:cNvPr>
          <p:cNvSpPr>
            <a:spLocks noGrp="1"/>
          </p:cNvSpPr>
          <p:nvPr>
            <p:ph type="sldNum" sz="quarter" idx="12"/>
          </p:nvPr>
        </p:nvSpPr>
        <p:spPr>
          <a:xfrm>
            <a:off x="8610600" y="6356350"/>
            <a:ext cx="2743200" cy="365125"/>
          </a:xfrm>
          <a:prstGeom prst="rect">
            <a:avLst/>
          </a:prstGeom>
        </p:spPr>
        <p:txBody>
          <a:bodyPr/>
          <a:lstStyle/>
          <a:p>
            <a:fld id="{ABB96BC9-36BC-CE41-89FF-34ABDD5EFFB2}" type="slidenum">
              <a:rPr lang="en-US" smtClean="0"/>
              <a:t>‹#›</a:t>
            </a:fld>
            <a:endParaRPr lang="en-US"/>
          </a:p>
        </p:txBody>
      </p:sp>
    </p:spTree>
    <p:extLst>
      <p:ext uri="{BB962C8B-B14F-4D97-AF65-F5344CB8AC3E}">
        <p14:creationId xmlns:p14="http://schemas.microsoft.com/office/powerpoint/2010/main" val="37384508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308F4E-DE68-5B4C-9B16-586745157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D800BB8-8066-AE4A-89C0-17A81EAAD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B32EB2A-DA75-644C-BFCB-71466483B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12586-CFD9-3147-B315-D808DA43347A}" type="datetime1">
              <a:rPr lang="en-GB" smtClean="0"/>
              <a:t>12/11/2020</a:t>
            </a:fld>
            <a:endParaRPr lang="en-US"/>
          </a:p>
        </p:txBody>
      </p:sp>
      <p:sp>
        <p:nvSpPr>
          <p:cNvPr id="7" name="Slide Number Placeholder 6">
            <a:extLst>
              <a:ext uri="{FF2B5EF4-FFF2-40B4-BE49-F238E27FC236}">
                <a16:creationId xmlns:a16="http://schemas.microsoft.com/office/drawing/2014/main" id="{4D0D4450-8CBE-0940-89C9-3E780A9842BF}"/>
              </a:ext>
            </a:extLst>
          </p:cNvPr>
          <p:cNvSpPr>
            <a:spLocks noGrp="1"/>
          </p:cNvSpPr>
          <p:nvPr>
            <p:ph type="sldNum" sz="quarter" idx="4"/>
          </p:nvPr>
        </p:nvSpPr>
        <p:spPr>
          <a:xfrm>
            <a:off x="8610600" y="6176964"/>
            <a:ext cx="2743200" cy="544512"/>
          </a:xfrm>
          <a:prstGeom prst="rect">
            <a:avLst/>
          </a:prstGeom>
        </p:spPr>
        <p:txBody>
          <a:bodyPr vert="horz" lIns="91440" tIns="45720" rIns="91440" bIns="45720" rtlCol="0" anchor="ctr"/>
          <a:lstStyle>
            <a:lvl1pPr algn="r">
              <a:defRPr sz="4000">
                <a:solidFill>
                  <a:schemeClr val="tx1"/>
                </a:solidFill>
              </a:defRPr>
            </a:lvl1pPr>
          </a:lstStyle>
          <a:p>
            <a:fld id="{13088226-9F78-1B4C-9568-B179BF98D6EB}" type="slidenum">
              <a:rPr lang="en-US" smtClean="0"/>
              <a:pPr/>
              <a:t>‹#›</a:t>
            </a:fld>
            <a:endParaRPr lang="en-US" sz="4000" dirty="0"/>
          </a:p>
        </p:txBody>
      </p:sp>
      <p:sp>
        <p:nvSpPr>
          <p:cNvPr id="8" name="Footer Placeholder 7">
            <a:extLst>
              <a:ext uri="{FF2B5EF4-FFF2-40B4-BE49-F238E27FC236}">
                <a16:creationId xmlns:a16="http://schemas.microsoft.com/office/drawing/2014/main" id="{FA235D2A-5647-1342-8EA5-0280686B2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991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gif"/><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slide" Target="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en.wikipedia.org/wiki/Duffing_equatio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animations.physics.unsw.edu.au/jw/wave_equation_speed.htm#:~:text=Deriving%20the%20wave%20equation,-Let's%20consider%20a&amp;text=It%20is%20stretched%20by%20a,the%20forces%20acting%20on%20it.&amp;text=Fy%20%3D%20T%20sin%20%CE%B82%20%E2%88%92%20T%20sin%20%CE%B81." TargetMode="External"/><Relationship Id="rId3" Type="http://schemas.openxmlformats.org/officeDocument/2006/relationships/hyperlink" Target="https://stemfellowship.org/iypt-2021-references/guitar-string/" TargetMode="External"/><Relationship Id="rId7" Type="http://schemas.openxmlformats.org/officeDocument/2006/relationships/hyperlink" Target="https://www.youtube.com/channel/UCHIjSLLa1YuINJFJ08eWW3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youtube.com/channel/UCbdjjTZBHNSgjzuJQqH5-pw" TargetMode="External"/><Relationship Id="rId5" Type="http://schemas.openxmlformats.org/officeDocument/2006/relationships/hyperlink" Target="https://www.youtube.com/channel/UC_HeKRx0PpB_shnvruq5f8g" TargetMode="External"/><Relationship Id="rId4" Type="http://schemas.openxmlformats.org/officeDocument/2006/relationships/hyperlink" Target="https://www.youtube.com/channel/UCU-lRmxI2a-dZLACfqgB0DQ" TargetMode="External"/><Relationship Id="rId9" Type="http://schemas.openxmlformats.org/officeDocument/2006/relationships/hyperlink" Target="https://www.youtube.com/watch?v=IS8_1t6l3G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0298-5FD6-F646-9186-7379C2338922}"/>
              </a:ext>
            </a:extLst>
          </p:cNvPr>
          <p:cNvSpPr>
            <a:spLocks noGrp="1"/>
          </p:cNvSpPr>
          <p:nvPr>
            <p:ph type="ctrTitle"/>
          </p:nvPr>
        </p:nvSpPr>
        <p:spPr/>
        <p:txBody>
          <a:bodyPr>
            <a:normAutofit fontScale="90000"/>
          </a:bodyPr>
          <a:lstStyle/>
          <a:p>
            <a:r>
              <a:rPr lang="en-US" dirty="0"/>
              <a:t>Problem No. 11</a:t>
            </a:r>
            <a:br>
              <a:rPr lang="en-US" dirty="0"/>
            </a:br>
            <a:r>
              <a:rPr lang="en-US" dirty="0"/>
              <a:t>Guitar String</a:t>
            </a:r>
          </a:p>
        </p:txBody>
      </p:sp>
      <p:sp>
        <p:nvSpPr>
          <p:cNvPr id="3" name="Subtitle 2">
            <a:extLst>
              <a:ext uri="{FF2B5EF4-FFF2-40B4-BE49-F238E27FC236}">
                <a16:creationId xmlns:a16="http://schemas.microsoft.com/office/drawing/2014/main" id="{FFAAC42F-3C9E-4947-B414-7CEF56BB8A3D}"/>
              </a:ext>
            </a:extLst>
          </p:cNvPr>
          <p:cNvSpPr>
            <a:spLocks noGrp="1"/>
          </p:cNvSpPr>
          <p:nvPr>
            <p:ph type="subTitle" idx="1"/>
          </p:nvPr>
        </p:nvSpPr>
        <p:spPr/>
        <p:txBody>
          <a:bodyPr/>
          <a:lstStyle/>
          <a:p>
            <a:r>
              <a:rPr lang="en-US" dirty="0"/>
              <a:t>Ronald Dobos</a:t>
            </a:r>
          </a:p>
          <a:p>
            <a:r>
              <a:rPr lang="en-US" dirty="0"/>
              <a:t>12. Nov 2020</a:t>
            </a:r>
          </a:p>
        </p:txBody>
      </p:sp>
      <p:sp>
        <p:nvSpPr>
          <p:cNvPr id="6" name="TextBox 5">
            <a:extLst>
              <a:ext uri="{FF2B5EF4-FFF2-40B4-BE49-F238E27FC236}">
                <a16:creationId xmlns:a16="http://schemas.microsoft.com/office/drawing/2014/main" id="{594E81F4-F22F-FB45-89E4-26C6A112ECC7}"/>
              </a:ext>
            </a:extLst>
          </p:cNvPr>
          <p:cNvSpPr txBox="1"/>
          <p:nvPr/>
        </p:nvSpPr>
        <p:spPr>
          <a:xfrm>
            <a:off x="8715092" y="4779593"/>
            <a:ext cx="1952908" cy="246221"/>
          </a:xfrm>
          <a:prstGeom prst="rect">
            <a:avLst/>
          </a:prstGeom>
          <a:noFill/>
        </p:spPr>
        <p:txBody>
          <a:bodyPr wrap="square" rtlCol="0">
            <a:spAutoFit/>
          </a:bodyPr>
          <a:lstStyle/>
          <a:p>
            <a:pPr algn="ctr"/>
            <a:r>
              <a:rPr lang="en-US" sz="1000" dirty="0"/>
              <a:t>Unrelated but nice phenomenon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C0B062-B3D3-F042-A977-1739608C461F}"/>
                  </a:ext>
                </a:extLst>
              </p:cNvPr>
              <p:cNvSpPr txBox="1"/>
              <p:nvPr/>
            </p:nvSpPr>
            <p:spPr>
              <a:xfrm>
                <a:off x="1331772" y="6396335"/>
                <a:ext cx="7697645" cy="461665"/>
              </a:xfrm>
              <a:prstGeom prst="rect">
                <a:avLst/>
              </a:prstGeom>
              <a:noFill/>
            </p:spPr>
            <p:txBody>
              <a:bodyPr wrap="square" rtlCol="0">
                <a:spAutoFit/>
              </a:bodyPr>
              <a:lstStyle/>
              <a:p>
                <a:r>
                  <a:rPr lang="en-US" sz="2400" dirty="0">
                    <a:solidFill>
                      <a:srgbClr val="C00000"/>
                    </a:solidFill>
                  </a:rPr>
                  <a:t>Links to the videos and quotes from the papers in notes </a:t>
                </a:r>
                <a14:m>
                  <m:oMath xmlns:m="http://schemas.openxmlformats.org/officeDocument/2006/math">
                    <m:r>
                      <a:rPr lang="en-US" sz="2400" i="1" smtClean="0">
                        <a:solidFill>
                          <a:srgbClr val="C00000"/>
                        </a:solidFill>
                        <a:latin typeface="Cambria Math" panose="02040503050406030204" pitchFamily="18" charset="0"/>
                        <a:ea typeface="Cambria Math" panose="02040503050406030204" pitchFamily="18" charset="0"/>
                      </a:rPr>
                      <m:t>↓</m:t>
                    </m:r>
                  </m:oMath>
                </a14:m>
                <a:endParaRPr lang="en-US" sz="2400" dirty="0">
                  <a:solidFill>
                    <a:srgbClr val="C00000"/>
                  </a:solidFill>
                </a:endParaRPr>
              </a:p>
            </p:txBody>
          </p:sp>
        </mc:Choice>
        <mc:Fallback xmlns="">
          <p:sp>
            <p:nvSpPr>
              <p:cNvPr id="7" name="TextBox 6">
                <a:extLst>
                  <a:ext uri="{FF2B5EF4-FFF2-40B4-BE49-F238E27FC236}">
                    <a16:creationId xmlns:a16="http://schemas.microsoft.com/office/drawing/2014/main" id="{6CC0B062-B3D3-F042-A977-1739608C461F}"/>
                  </a:ext>
                </a:extLst>
              </p:cNvPr>
              <p:cNvSpPr txBox="1">
                <a:spLocks noRot="1" noChangeAspect="1" noMove="1" noResize="1" noEditPoints="1" noAdjustHandles="1" noChangeArrowheads="1" noChangeShapeType="1" noTextEdit="1"/>
              </p:cNvSpPr>
              <p:nvPr/>
            </p:nvSpPr>
            <p:spPr>
              <a:xfrm>
                <a:off x="1331772" y="6396335"/>
                <a:ext cx="7697645" cy="461665"/>
              </a:xfrm>
              <a:prstGeom prst="rect">
                <a:avLst/>
              </a:prstGeom>
              <a:blipFill>
                <a:blip r:embed="rId3"/>
                <a:stretch>
                  <a:fillRect l="-1153" t="-8108" b="-32432"/>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9ECC17B9-74BB-C446-A7B8-8A23BED5AAF8}"/>
              </a:ext>
            </a:extLst>
          </p:cNvPr>
          <p:cNvPicPr>
            <a:picLocks noChangeAspect="1"/>
          </p:cNvPicPr>
          <p:nvPr/>
        </p:nvPicPr>
        <p:blipFill>
          <a:blip r:embed="rId4"/>
          <a:stretch>
            <a:fillRect/>
          </a:stretch>
        </p:blipFill>
        <p:spPr>
          <a:xfrm>
            <a:off x="7400274" y="1548607"/>
            <a:ext cx="4582544" cy="2881312"/>
          </a:xfrm>
          <a:prstGeom prst="rect">
            <a:avLst/>
          </a:prstGeom>
        </p:spPr>
      </p:pic>
    </p:spTree>
    <p:extLst>
      <p:ext uri="{BB962C8B-B14F-4D97-AF65-F5344CB8AC3E}">
        <p14:creationId xmlns:p14="http://schemas.microsoft.com/office/powerpoint/2010/main" val="412496945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3A209-F80C-8643-A042-BC4E2BB99128}"/>
              </a:ext>
            </a:extLst>
          </p:cNvPr>
          <p:cNvSpPr>
            <a:spLocks noGrp="1"/>
          </p:cNvSpPr>
          <p:nvPr>
            <p:ph type="title"/>
          </p:nvPr>
        </p:nvSpPr>
        <p:spPr/>
        <p:txBody>
          <a:bodyPr/>
          <a:lstStyle/>
          <a:p>
            <a:r>
              <a:rPr lang="en-US" dirty="0"/>
              <a:t>Basic theory</a:t>
            </a:r>
          </a:p>
        </p:txBody>
      </p:sp>
      <p:sp>
        <p:nvSpPr>
          <p:cNvPr id="5" name="Text Placeholder 4">
            <a:extLst>
              <a:ext uri="{FF2B5EF4-FFF2-40B4-BE49-F238E27FC236}">
                <a16:creationId xmlns:a16="http://schemas.microsoft.com/office/drawing/2014/main" id="{D227808C-9285-F349-9CD1-2C17BFDBBDC3}"/>
              </a:ext>
            </a:extLst>
          </p:cNvPr>
          <p:cNvSpPr>
            <a:spLocks noGrp="1"/>
          </p:cNvSpPr>
          <p:nvPr>
            <p:ph type="body" idx="1"/>
          </p:nvPr>
        </p:nvSpPr>
        <p:spPr/>
        <p:txBody>
          <a:bodyPr/>
          <a:lstStyle/>
          <a:p>
            <a:r>
              <a:rPr lang="en-US" dirty="0"/>
              <a:t>Problem No. 11 Guitar string</a:t>
            </a:r>
          </a:p>
        </p:txBody>
      </p:sp>
      <p:sp>
        <p:nvSpPr>
          <p:cNvPr id="6" name="Slide Number Placeholder 5">
            <a:extLst>
              <a:ext uri="{FF2B5EF4-FFF2-40B4-BE49-F238E27FC236}">
                <a16:creationId xmlns:a16="http://schemas.microsoft.com/office/drawing/2014/main" id="{7A2C3150-2B0E-0742-963B-8B295E0CFA50}"/>
              </a:ext>
            </a:extLst>
          </p:cNvPr>
          <p:cNvSpPr>
            <a:spLocks noGrp="1"/>
          </p:cNvSpPr>
          <p:nvPr>
            <p:ph type="sldNum" sz="quarter" idx="12"/>
          </p:nvPr>
        </p:nvSpPr>
        <p:spPr/>
        <p:txBody>
          <a:bodyPr/>
          <a:lstStyle/>
          <a:p>
            <a:fld id="{ABB96BC9-36BC-CE41-89FF-34ABDD5EFFB2}" type="slidenum">
              <a:rPr lang="en-US" smtClean="0"/>
              <a:t>10</a:t>
            </a:fld>
            <a:endParaRPr lang="en-US"/>
          </a:p>
        </p:txBody>
      </p:sp>
    </p:spTree>
    <p:extLst>
      <p:ext uri="{BB962C8B-B14F-4D97-AF65-F5344CB8AC3E}">
        <p14:creationId xmlns:p14="http://schemas.microsoft.com/office/powerpoint/2010/main" val="7384408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Basic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rPr>
                      <m:t>𝑇𝑠𝑖𝑛</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𝜃</m:t>
                            </m:r>
                          </m:e>
                          <m:sub>
                            <m:r>
                              <a:rPr lang="en-GB" b="0" i="1" smtClean="0">
                                <a:latin typeface="Cambria Math" panose="02040503050406030204" pitchFamily="18" charset="0"/>
                              </a:rPr>
                              <m:t>2</m:t>
                            </m:r>
                          </m:sub>
                        </m:sSub>
                      </m:e>
                    </m:d>
                    <m:r>
                      <a:rPr lang="en-GB" b="0" i="1" smtClean="0">
                        <a:latin typeface="Cambria Math" panose="02040503050406030204" pitchFamily="18" charset="0"/>
                      </a:rPr>
                      <m:t>−</m:t>
                    </m:r>
                    <m:r>
                      <a:rPr lang="en-GB" b="0" i="1" smtClean="0">
                        <a:latin typeface="Cambria Math" panose="02040503050406030204" pitchFamily="18" charset="0"/>
                      </a:rPr>
                      <m:t>𝑇𝑠𝑖𝑛</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𝜃</m:t>
                            </m:r>
                          </m:e>
                          <m:sub>
                            <m:r>
                              <a:rPr lang="en-GB" b="0" i="1" smtClean="0">
                                <a:latin typeface="Cambria Math" panose="02040503050406030204" pitchFamily="18" charset="0"/>
                              </a:rPr>
                              <m:t>1</m:t>
                            </m:r>
                          </m:sub>
                        </m:sSub>
                      </m:e>
                    </m:d>
                  </m:oMath>
                </a14:m>
                <a:endParaRPr lang="en-GB" b="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e>
                            </m:d>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num>
                          <m:den>
                            <m:r>
                              <a:rPr lang="en-GB" b="0" i="1" smtClean="0">
                                <a:latin typeface="Cambria Math" panose="02040503050406030204" pitchFamily="18" charset="0"/>
                              </a:rPr>
                              <m:t>𝑑𝑥</m:t>
                            </m:r>
                          </m:den>
                        </m:f>
                      </m:e>
                    </m:d>
                    <m:r>
                      <a:rPr lang="en-GB" b="0" i="0" smtClean="0">
                        <a:latin typeface="Cambria Math" panose="02040503050406030204" pitchFamily="18" charset="0"/>
                      </a:rPr>
                      <m:t>=</m:t>
                    </m:r>
                    <m:r>
                      <m:rPr>
                        <m:sty m:val="p"/>
                      </m:rPr>
                      <a:rPr lang="en-GB" b="0" i="0" smtClean="0">
                        <a:latin typeface="Cambria Math" panose="02040503050406030204" pitchFamily="18" charset="0"/>
                      </a:rPr>
                      <m:t>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d</m:t>
                            </m:r>
                          </m:e>
                          <m:sup>
                            <m:r>
                              <a:rPr lang="en-GB" b="0" i="0" smtClean="0">
                                <a:latin typeface="Cambria Math" panose="02040503050406030204" pitchFamily="18" charset="0"/>
                              </a:rPr>
                              <m:t>2</m:t>
                            </m:r>
                          </m:sup>
                        </m:sSup>
                        <m:r>
                          <m:rPr>
                            <m:sty m:val="p"/>
                          </m:rPr>
                          <a:rPr lang="en-GB" b="0" i="0" smtClean="0">
                            <a:latin typeface="Cambria Math" panose="02040503050406030204" pitchFamily="18" charset="0"/>
                          </a:rPr>
                          <m:t>y</m:t>
                        </m:r>
                      </m:num>
                      <m:den>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dx</m:t>
                            </m:r>
                          </m:e>
                          <m:sup>
                            <m:r>
                              <a:rPr lang="en-GB" b="0" i="0" smtClean="0">
                                <a:latin typeface="Cambria Math" panose="02040503050406030204" pitchFamily="18" charset="0"/>
                              </a:rPr>
                              <m:t>2</m:t>
                            </m:r>
                          </m:sup>
                        </m:sSup>
                      </m:den>
                    </m:f>
                  </m:oMath>
                </a14:m>
                <a:endParaRPr lang="en-GB" b="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𝑦</m:t>
                        </m:r>
                      </m:sub>
                    </m:sSub>
                    <m:r>
                      <a:rPr lang="en-GB" b="0" i="1" smtClean="0">
                        <a:latin typeface="Cambria Math" panose="02040503050406030204" pitchFamily="18" charset="0"/>
                      </a:rPr>
                      <m:t>=</m:t>
                    </m:r>
                    <m:r>
                      <a:rPr lang="en-GB" b="0" i="1" smtClean="0">
                        <a:latin typeface="Cambria Math" panose="02040503050406030204" pitchFamily="18" charset="0"/>
                      </a:rPr>
                      <m:t>𝑑𝑚</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2</m:t>
                            </m:r>
                          </m:sup>
                        </m:sSup>
                        <m:r>
                          <a:rPr lang="en-GB" b="0" i="1" smtClean="0">
                            <a:latin typeface="Cambria Math" panose="02040503050406030204" pitchFamily="18" charset="0"/>
                          </a:rPr>
                          <m:t>𝑦</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den>
                    </m:f>
                    <m:r>
                      <a:rPr lang="en-GB" b="0" i="1" smtClean="0">
                        <a:latin typeface="Cambria Math" panose="02040503050406030204" pitchFamily="18" charset="0"/>
                      </a:rPr>
                      <m:t>=</m:t>
                    </m:r>
                    <m:r>
                      <a:rPr lang="en-GB" b="0" i="1" smtClean="0">
                        <a:latin typeface="Cambria Math" panose="02040503050406030204" pitchFamily="18" charset="0"/>
                      </a:rPr>
                      <m:t>𝜇</m:t>
                    </m:r>
                    <m:r>
                      <m:rPr>
                        <m:lit/>
                      </m:rPr>
                      <a:rPr lang="en-GB" b="0" i="1" smtClean="0">
                        <a:latin typeface="Cambria Math" panose="02040503050406030204" pitchFamily="18" charset="0"/>
                      </a:rPr>
                      <m:t> </m:t>
                    </m:r>
                    <m:r>
                      <a:rPr lang="en-GB" b="0" i="1" smtClean="0">
                        <a:latin typeface="Cambria Math" panose="02040503050406030204" pitchFamily="18" charset="0"/>
                      </a:rPr>
                      <m:t>𝑑𝑥</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𝑑</m:t>
                            </m:r>
                          </m:e>
                          <m:sup>
                            <m:r>
                              <a:rPr lang="en-GB" b="0" i="1" smtClean="0">
                                <a:latin typeface="Cambria Math" panose="02040503050406030204" pitchFamily="18" charset="0"/>
                              </a:rPr>
                              <m:t>2</m:t>
                            </m:r>
                          </m:sup>
                        </m:sSup>
                        <m:r>
                          <a:rPr lang="en-GB" b="0" i="1" smtClean="0">
                            <a:latin typeface="Cambria Math" panose="02040503050406030204" pitchFamily="18" charset="0"/>
                          </a:rPr>
                          <m:t>𝑦</m:t>
                        </m:r>
                      </m:num>
                      <m:den>
                        <m:r>
                          <a:rPr lang="en-GB" b="0" i="1" smtClean="0">
                            <a:latin typeface="Cambria Math" panose="02040503050406030204" pitchFamily="18" charset="0"/>
                          </a:rPr>
                          <m:t>𝑑</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den>
                    </m:f>
                  </m:oMath>
                </a14:m>
                <a:endParaRPr lang="en-GB" b="0" dirty="0"/>
              </a:p>
              <a:p>
                <a:endParaRPr lang="en-GB" b="0" dirty="0"/>
              </a:p>
            </p:txBody>
          </p:sp>
        </mc:Choice>
        <mc:Fallback xmlns="">
          <p:sp>
            <p:nvSpPr>
              <p:cNvPr id="3" name="Content Placeholder 2">
                <a:extLst>
                  <a:ext uri="{FF2B5EF4-FFF2-40B4-BE49-F238E27FC236}">
                    <a16:creationId xmlns:a16="http://schemas.microsoft.com/office/drawing/2014/main" id="{E1353CA9-76CD-E541-8037-38739D3E7A6A}"/>
                  </a:ext>
                </a:extLst>
              </p:cNvPr>
              <p:cNvSpPr>
                <a:spLocks noGrp="1" noRot="1" noChangeAspect="1" noMove="1" noResize="1" noEditPoints="1" noAdjustHandles="1" noChangeArrowheads="1" noChangeShapeType="1" noTextEdit="1"/>
              </p:cNvSpPr>
              <p:nvPr>
                <p:ph idx="1"/>
              </p:nvPr>
            </p:nvSpPr>
            <p:spPr>
              <a:xfrm>
                <a:off x="838201" y="1825625"/>
                <a:ext cx="8039986" cy="4351338"/>
              </a:xfrm>
              <a:blipFill>
                <a:blip r:embed="rId3"/>
                <a:stretch>
                  <a:fillRect l="-1422" t="-1453"/>
                </a:stretch>
              </a:blipFill>
            </p:spPr>
            <p:txBody>
              <a:bodyPr/>
              <a:lstStyle/>
              <a:p>
                <a:r>
                  <a:rPr lang="en-US">
                    <a:noFill/>
                  </a:rPr>
                  <a:t> </a:t>
                </a:r>
              </a:p>
            </p:txBody>
          </p:sp>
        </mc:Fallback>
      </mc:AlternateContent>
      <p:pic>
        <p:nvPicPr>
          <p:cNvPr id="1026" name="Picture 2" descr="sketch of a curved section of string dx and forces at each end">
            <a:extLst>
              <a:ext uri="{FF2B5EF4-FFF2-40B4-BE49-F238E27FC236}">
                <a16:creationId xmlns:a16="http://schemas.microsoft.com/office/drawing/2014/main" id="{1F5DAC9E-B3BD-F94B-B3BB-30990446E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2875" y="450186"/>
            <a:ext cx="4622800" cy="2298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775AFDF-9E02-904E-8C72-EA87F92E816B}"/>
                  </a:ext>
                </a:extLst>
              </p:cNvPr>
              <p:cNvSpPr/>
              <p:nvPr/>
            </p:nvSpPr>
            <p:spPr>
              <a:xfrm>
                <a:off x="1084521" y="4189228"/>
                <a:ext cx="2275367" cy="9888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𝑑</m:t>
                              </m:r>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𝑦</m:t>
                          </m:r>
                        </m:num>
                        <m:den>
                          <m:r>
                            <a:rPr lang="en-GB" sz="2800" b="0" i="1" smtClean="0">
                              <a:solidFill>
                                <a:schemeClr val="tx1"/>
                              </a:solidFill>
                              <a:latin typeface="Cambria Math" panose="02040503050406030204" pitchFamily="18" charset="0"/>
                            </a:rPr>
                            <m:t>𝑑</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𝑡</m:t>
                              </m:r>
                            </m:e>
                            <m:sup>
                              <m:r>
                                <a:rPr lang="en-GB" sz="2800" b="0" i="1" smtClean="0">
                                  <a:solidFill>
                                    <a:schemeClr val="tx1"/>
                                  </a:solidFill>
                                  <a:latin typeface="Cambria Math" panose="02040503050406030204" pitchFamily="18" charset="0"/>
                                </a:rPr>
                                <m:t>2</m:t>
                              </m:r>
                            </m:sup>
                          </m:sSup>
                        </m:den>
                      </m:f>
                      <m:r>
                        <a:rPr lang="en-GB" sz="2800" b="0" i="1" smtClean="0">
                          <a:solidFill>
                            <a:schemeClr val="tx1"/>
                          </a:solidFill>
                          <a:latin typeface="Cambria Math" panose="02040503050406030204" pitchFamily="18" charset="0"/>
                        </a:rPr>
                        <m:t>=</m:t>
                      </m:r>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𝑇</m:t>
                          </m:r>
                        </m:num>
                        <m:den>
                          <m:r>
                            <a:rPr lang="en-GB" sz="2800" b="0" i="1" smtClean="0">
                              <a:solidFill>
                                <a:schemeClr val="tx1"/>
                              </a:solidFill>
                              <a:latin typeface="Cambria Math" panose="02040503050406030204" pitchFamily="18" charset="0"/>
                            </a:rPr>
                            <m:t>𝜇</m:t>
                          </m:r>
                        </m:den>
                      </m:f>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𝑑</m:t>
                              </m:r>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𝑦</m:t>
                          </m:r>
                        </m:num>
                        <m:den>
                          <m:r>
                            <a:rPr lang="en-GB" sz="2800" b="0" i="1" smtClean="0">
                              <a:solidFill>
                                <a:schemeClr val="tx1"/>
                              </a:solidFill>
                              <a:latin typeface="Cambria Math" panose="02040503050406030204" pitchFamily="18" charset="0"/>
                            </a:rPr>
                            <m:t>𝑑</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𝑥</m:t>
                              </m:r>
                            </m:e>
                            <m:sup>
                              <m:r>
                                <a:rPr lang="en-GB" sz="2800" b="0" i="1" smtClean="0">
                                  <a:solidFill>
                                    <a:schemeClr val="tx1"/>
                                  </a:solidFill>
                                  <a:latin typeface="Cambria Math" panose="02040503050406030204" pitchFamily="18" charset="0"/>
                                </a:rPr>
                                <m:t>2</m:t>
                              </m:r>
                            </m:sup>
                          </m:sSup>
                        </m:den>
                      </m:f>
                    </m:oMath>
                  </m:oMathPara>
                </a14:m>
                <a:endParaRPr lang="en-US" sz="2400" dirty="0">
                  <a:solidFill>
                    <a:schemeClr val="tx1"/>
                  </a:solidFill>
                </a:endParaRPr>
              </a:p>
            </p:txBody>
          </p:sp>
        </mc:Choice>
        <mc:Fallback xmlns="">
          <p:sp>
            <p:nvSpPr>
              <p:cNvPr id="4" name="Rectangle 3">
                <a:extLst>
                  <a:ext uri="{FF2B5EF4-FFF2-40B4-BE49-F238E27FC236}">
                    <a16:creationId xmlns:a16="http://schemas.microsoft.com/office/drawing/2014/main" id="{0775AFDF-9E02-904E-8C72-EA87F92E816B}"/>
                  </a:ext>
                </a:extLst>
              </p:cNvPr>
              <p:cNvSpPr>
                <a:spLocks noRot="1" noChangeAspect="1" noMove="1" noResize="1" noEditPoints="1" noAdjustHandles="1" noChangeArrowheads="1" noChangeShapeType="1" noTextEdit="1"/>
              </p:cNvSpPr>
              <p:nvPr/>
            </p:nvSpPr>
            <p:spPr>
              <a:xfrm>
                <a:off x="1084521" y="4189228"/>
                <a:ext cx="2275367" cy="988828"/>
              </a:xfrm>
              <a:prstGeom prst="rect">
                <a:avLst/>
              </a:prstGeom>
              <a:blipFill>
                <a:blip r:embed="rId5"/>
                <a:stretch>
                  <a:fillRect b="-7500"/>
                </a:stretch>
              </a:blipFill>
              <a:ln w="19050">
                <a:solidFill>
                  <a:schemeClr val="tx1"/>
                </a:solidFill>
              </a:ln>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661199B-010A-D541-9F4A-4AB7FBC784E4}"/>
              </a:ext>
            </a:extLst>
          </p:cNvPr>
          <p:cNvSpPr>
            <a:spLocks noGrp="1"/>
          </p:cNvSpPr>
          <p:nvPr>
            <p:ph type="sldNum" sz="quarter" idx="12"/>
          </p:nvPr>
        </p:nvSpPr>
        <p:spPr/>
        <p:txBody>
          <a:bodyPr/>
          <a:lstStyle/>
          <a:p>
            <a:fld id="{ABB96BC9-36BC-CE41-89FF-34ABDD5EFFB2}" type="slidenum">
              <a:rPr lang="en-US" smtClean="0"/>
              <a:t>11</a:t>
            </a:fld>
            <a:endParaRPr lang="en-US"/>
          </a:p>
        </p:txBody>
      </p:sp>
    </p:spTree>
    <p:extLst>
      <p:ext uri="{BB962C8B-B14F-4D97-AF65-F5344CB8AC3E}">
        <p14:creationId xmlns:p14="http://schemas.microsoft.com/office/powerpoint/2010/main" val="289048428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Basic theory</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pPr marL="0" indent="0">
              <a:buNone/>
            </a:pPr>
            <a:endParaRPr lang="en-US" dirty="0"/>
          </a:p>
          <a:p>
            <a:pPr marL="0" indent="0">
              <a:buNone/>
            </a:pPr>
            <a:endParaRPr lang="en-US" dirty="0"/>
          </a:p>
          <a:p>
            <a:r>
              <a:rPr lang="en-US" dirty="0"/>
              <a:t>wave equation, general solution? </a:t>
            </a:r>
          </a:p>
        </p:txBody>
      </p:sp>
      <p:pic>
        <p:nvPicPr>
          <p:cNvPr id="1026" name="Picture 2" descr="sketch of a curved section of string dx and forces at each end">
            <a:extLst>
              <a:ext uri="{FF2B5EF4-FFF2-40B4-BE49-F238E27FC236}">
                <a16:creationId xmlns:a16="http://schemas.microsoft.com/office/drawing/2014/main" id="{1F5DAC9E-B3BD-F94B-B3BB-30990446E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875" y="450186"/>
            <a:ext cx="4622800" cy="2298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D3EE2F4-DB2A-6E44-AAD4-CC74D30CE927}"/>
                  </a:ext>
                </a:extLst>
              </p:cNvPr>
              <p:cNvSpPr/>
              <p:nvPr/>
            </p:nvSpPr>
            <p:spPr>
              <a:xfrm>
                <a:off x="1084521" y="1599536"/>
                <a:ext cx="2275367" cy="9888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𝑑</m:t>
                              </m:r>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𝑦</m:t>
                          </m:r>
                        </m:num>
                        <m:den>
                          <m:r>
                            <a:rPr lang="en-GB" sz="2800" b="0" i="1" smtClean="0">
                              <a:solidFill>
                                <a:schemeClr val="tx1"/>
                              </a:solidFill>
                              <a:latin typeface="Cambria Math" panose="02040503050406030204" pitchFamily="18" charset="0"/>
                            </a:rPr>
                            <m:t>𝑑</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𝑡</m:t>
                              </m:r>
                            </m:e>
                            <m:sup>
                              <m:r>
                                <a:rPr lang="en-GB" sz="2800" b="0" i="1" smtClean="0">
                                  <a:solidFill>
                                    <a:schemeClr val="tx1"/>
                                  </a:solidFill>
                                  <a:latin typeface="Cambria Math" panose="02040503050406030204" pitchFamily="18" charset="0"/>
                                </a:rPr>
                                <m:t>2</m:t>
                              </m:r>
                            </m:sup>
                          </m:sSup>
                        </m:den>
                      </m:f>
                      <m:r>
                        <a:rPr lang="en-GB" sz="2800" b="0" i="1" smtClean="0">
                          <a:solidFill>
                            <a:schemeClr val="tx1"/>
                          </a:solidFill>
                          <a:latin typeface="Cambria Math" panose="02040503050406030204" pitchFamily="18" charset="0"/>
                        </a:rPr>
                        <m:t>=</m:t>
                      </m:r>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𝑇</m:t>
                          </m:r>
                        </m:num>
                        <m:den>
                          <m:r>
                            <a:rPr lang="en-GB" sz="2800" b="0" i="1" smtClean="0">
                              <a:solidFill>
                                <a:schemeClr val="tx1"/>
                              </a:solidFill>
                              <a:latin typeface="Cambria Math" panose="02040503050406030204" pitchFamily="18" charset="0"/>
                            </a:rPr>
                            <m:t>𝜇</m:t>
                          </m:r>
                        </m:den>
                      </m:f>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𝑑</m:t>
                              </m:r>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𝑦</m:t>
                          </m:r>
                        </m:num>
                        <m:den>
                          <m:r>
                            <a:rPr lang="en-GB" sz="2800" b="0" i="1" smtClean="0">
                              <a:solidFill>
                                <a:schemeClr val="tx1"/>
                              </a:solidFill>
                              <a:latin typeface="Cambria Math" panose="02040503050406030204" pitchFamily="18" charset="0"/>
                            </a:rPr>
                            <m:t>𝑑</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𝑥</m:t>
                              </m:r>
                            </m:e>
                            <m:sup>
                              <m:r>
                                <a:rPr lang="en-GB" sz="2800" b="0" i="1" smtClean="0">
                                  <a:solidFill>
                                    <a:schemeClr val="tx1"/>
                                  </a:solidFill>
                                  <a:latin typeface="Cambria Math" panose="02040503050406030204" pitchFamily="18" charset="0"/>
                                </a:rPr>
                                <m:t>2</m:t>
                              </m:r>
                            </m:sup>
                          </m:sSup>
                        </m:den>
                      </m:f>
                    </m:oMath>
                  </m:oMathPara>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6D3EE2F4-DB2A-6E44-AAD4-CC74D30CE927}"/>
                  </a:ext>
                </a:extLst>
              </p:cNvPr>
              <p:cNvSpPr>
                <a:spLocks noRot="1" noChangeAspect="1" noMove="1" noResize="1" noEditPoints="1" noAdjustHandles="1" noChangeArrowheads="1" noChangeShapeType="1" noTextEdit="1"/>
              </p:cNvSpPr>
              <p:nvPr/>
            </p:nvSpPr>
            <p:spPr>
              <a:xfrm>
                <a:off x="1084521" y="1599536"/>
                <a:ext cx="2275367" cy="988828"/>
              </a:xfrm>
              <a:prstGeom prst="rect">
                <a:avLst/>
              </a:prstGeom>
              <a:blipFill>
                <a:blip r:embed="rId4"/>
                <a:stretch>
                  <a:fillRect b="-8750"/>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D7AD1E3-7117-9F44-8605-97AC0121FD56}"/>
                  </a:ext>
                </a:extLst>
              </p:cNvPr>
              <p:cNvSpPr/>
              <p:nvPr/>
            </p:nvSpPr>
            <p:spPr>
              <a:xfrm>
                <a:off x="1084521" y="3506880"/>
                <a:ext cx="5486400" cy="650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𝐴𝑠𝑖𝑛</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𝑘</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r>
                            <a:rPr lang="en-GB" sz="2400" b="0" i="1" smtClean="0">
                              <a:solidFill>
                                <a:schemeClr val="tx1"/>
                              </a:solidFill>
                              <a:latin typeface="Cambria Math" panose="02040503050406030204" pitchFamily="18" charset="0"/>
                            </a:rPr>
                            <m:t>)</m:t>
                          </m:r>
                        </m:e>
                      </m:d>
                      <m:r>
                        <a:rPr lang="en-GB" sz="2400" b="0" i="0" smtClean="0">
                          <a:solidFill>
                            <a:schemeClr val="tx1"/>
                          </a:solidFill>
                          <a:latin typeface="Cambria Math" panose="02040503050406030204" pitchFamily="18" charset="0"/>
                        </a:rPr>
                        <m:t>+</m:t>
                      </m:r>
                      <m:r>
                        <m:rPr>
                          <m:sty m:val="p"/>
                        </m:rPr>
                        <a:rPr lang="en-GB" sz="2400" b="0" i="0" smtClean="0">
                          <a:solidFill>
                            <a:schemeClr val="tx1"/>
                          </a:solidFill>
                          <a:latin typeface="Cambria Math" panose="02040503050406030204" pitchFamily="18" charset="0"/>
                        </a:rPr>
                        <m:t>Bcos</m:t>
                      </m:r>
                      <m:r>
                        <a:rPr lang="en-GB" sz="2400" b="0" i="0" smtClean="0">
                          <a:solidFill>
                            <a:schemeClr val="tx1"/>
                          </a:solidFill>
                          <a:latin typeface="Cambria Math" panose="02040503050406030204" pitchFamily="18" charset="0"/>
                        </a:rPr>
                        <m:t>(</m:t>
                      </m:r>
                      <m:r>
                        <m:rPr>
                          <m:sty m:val="p"/>
                        </m:rPr>
                        <a:rPr lang="en-GB" sz="2400" b="0" i="0" smtClean="0">
                          <a:solidFill>
                            <a:schemeClr val="tx1"/>
                          </a:solidFill>
                          <a:latin typeface="Cambria Math" panose="02040503050406030204" pitchFamily="18" charset="0"/>
                        </a:rPr>
                        <m:t>k</m:t>
                      </m:r>
                      <m:r>
                        <a:rPr lang="en-GB" sz="2400" b="0" i="0" smtClean="0">
                          <a:solidFill>
                            <a:schemeClr val="tx1"/>
                          </a:solidFill>
                          <a:latin typeface="Cambria Math" panose="02040503050406030204" pitchFamily="18" charset="0"/>
                        </a:rPr>
                        <m:t>(</m:t>
                      </m:r>
                      <m:r>
                        <m:rPr>
                          <m:sty m:val="p"/>
                        </m:rPr>
                        <a:rPr lang="en-GB" sz="2400" b="0" i="0" smtClean="0">
                          <a:solidFill>
                            <a:schemeClr val="tx1"/>
                          </a:solidFill>
                          <a:latin typeface="Cambria Math" panose="02040503050406030204" pitchFamily="18" charset="0"/>
                        </a:rPr>
                        <m:t>x</m:t>
                      </m:r>
                      <m:r>
                        <a:rPr lang="en-GB" sz="2400" b="0" i="0"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r>
                        <a:rPr lang="en-GB"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7" name="Rectangle 6">
                <a:extLst>
                  <a:ext uri="{FF2B5EF4-FFF2-40B4-BE49-F238E27FC236}">
                    <a16:creationId xmlns:a16="http://schemas.microsoft.com/office/drawing/2014/main" id="{AD7AD1E3-7117-9F44-8605-97AC0121FD56}"/>
                  </a:ext>
                </a:extLst>
              </p:cNvPr>
              <p:cNvSpPr>
                <a:spLocks noRot="1" noChangeAspect="1" noMove="1" noResize="1" noEditPoints="1" noAdjustHandles="1" noChangeArrowheads="1" noChangeShapeType="1" noTextEdit="1"/>
              </p:cNvSpPr>
              <p:nvPr/>
            </p:nvSpPr>
            <p:spPr>
              <a:xfrm>
                <a:off x="1084521" y="3506880"/>
                <a:ext cx="5486400" cy="650450"/>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p:pic>
        <p:nvPicPr>
          <p:cNvPr id="8" name="Graphic 7" descr="questionmark1">
            <a:extLst>
              <a:ext uri="{FF2B5EF4-FFF2-40B4-BE49-F238E27FC236}">
                <a16:creationId xmlns:a16="http://schemas.microsoft.com/office/drawing/2014/main" id="{294AFAFF-D9CF-E948-B971-DB0D15C873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44456" y="3506880"/>
            <a:ext cx="650450" cy="650450"/>
          </a:xfrm>
          <a:prstGeom prst="rect">
            <a:avLst/>
          </a:prstGeom>
        </p:spPr>
      </p:pic>
      <p:cxnSp>
        <p:nvCxnSpPr>
          <p:cNvPr id="10" name="Straight Connector 9">
            <a:extLst>
              <a:ext uri="{FF2B5EF4-FFF2-40B4-BE49-F238E27FC236}">
                <a16:creationId xmlns:a16="http://schemas.microsoft.com/office/drawing/2014/main" id="{A497ADB1-4CEF-E542-839C-C1D498DCF379}"/>
              </a:ext>
            </a:extLst>
          </p:cNvPr>
          <p:cNvCxnSpPr>
            <a:cxnSpLocks/>
          </p:cNvCxnSpPr>
          <p:nvPr/>
        </p:nvCxnSpPr>
        <p:spPr>
          <a:xfrm flipH="1">
            <a:off x="1084521" y="3506880"/>
            <a:ext cx="5486400" cy="650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9906E1-45C4-6948-B28D-D76F36F8DFD3}"/>
              </a:ext>
            </a:extLst>
          </p:cNvPr>
          <p:cNvCxnSpPr>
            <a:cxnSpLocks/>
          </p:cNvCxnSpPr>
          <p:nvPr/>
        </p:nvCxnSpPr>
        <p:spPr>
          <a:xfrm>
            <a:off x="1084521" y="3506880"/>
            <a:ext cx="5486400" cy="650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736EEE-8356-5840-854E-E672180E2667}"/>
                  </a:ext>
                </a:extLst>
              </p:cNvPr>
              <p:cNvSpPr/>
              <p:nvPr/>
            </p:nvSpPr>
            <p:spPr>
              <a:xfrm>
                <a:off x="1084521" y="4425396"/>
                <a:ext cx="3795823" cy="650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𝐹</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e>
                      </m:d>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𝐺</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r>
                        <a:rPr lang="en-GB"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6" name="Rectangle 15">
                <a:extLst>
                  <a:ext uri="{FF2B5EF4-FFF2-40B4-BE49-F238E27FC236}">
                    <a16:creationId xmlns:a16="http://schemas.microsoft.com/office/drawing/2014/main" id="{A0736EEE-8356-5840-854E-E672180E2667}"/>
                  </a:ext>
                </a:extLst>
              </p:cNvPr>
              <p:cNvSpPr>
                <a:spLocks noRot="1" noChangeAspect="1" noMove="1" noResize="1" noEditPoints="1" noAdjustHandles="1" noChangeArrowheads="1" noChangeShapeType="1" noTextEdit="1"/>
              </p:cNvSpPr>
              <p:nvPr/>
            </p:nvSpPr>
            <p:spPr>
              <a:xfrm>
                <a:off x="1084521" y="4425396"/>
                <a:ext cx="3795823" cy="650450"/>
              </a:xfrm>
              <a:prstGeom prst="rect">
                <a:avLst/>
              </a:prstGeom>
              <a:blipFill>
                <a:blip r:embed="rId8"/>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B80D6B26-B068-F842-909B-DBECA37655F3}"/>
                  </a:ext>
                </a:extLst>
              </p:cNvPr>
              <p:cNvSpPr/>
              <p:nvPr/>
            </p:nvSpPr>
            <p:spPr>
              <a:xfrm>
                <a:off x="3359888" y="1599536"/>
                <a:ext cx="1775638" cy="9888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tx1"/>
                    </a:solidFill>
                  </a:rPr>
                  <a:t>With  </a:t>
                </a:r>
                <a14:m>
                  <m:oMath xmlns:m="http://schemas.openxmlformats.org/officeDocument/2006/math">
                    <m:f>
                      <m:fPr>
                        <m:ctrlPr>
                          <a:rPr lang="en-GB" sz="2400" b="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𝑇</m:t>
                        </m:r>
                      </m:num>
                      <m:den>
                        <m:r>
                          <a:rPr lang="en-GB" sz="2400" b="0" i="1" smtClean="0">
                            <a:solidFill>
                              <a:schemeClr val="tx1"/>
                            </a:solidFill>
                            <a:latin typeface="Cambria Math" panose="02040503050406030204" pitchFamily="18" charset="0"/>
                          </a:rPr>
                          <m:t>𝜇</m:t>
                        </m:r>
                      </m:den>
                    </m:f>
                    <m:r>
                      <a:rPr lang="en-GB" sz="2400" b="0" i="1" smtClean="0">
                        <a:solidFill>
                          <a:schemeClr val="tx1"/>
                        </a:solidFill>
                        <a:latin typeface="Cambria Math" panose="02040503050406030204" pitchFamily="18" charset="0"/>
                      </a:rPr>
                      <m:t>=</m:t>
                    </m:r>
                    <m:sSup>
                      <m:sSupPr>
                        <m:ctrlPr>
                          <a:rPr lang="en-GB" sz="2400" b="0" i="1" smtClean="0">
                            <a:solidFill>
                              <a:schemeClr val="tx1"/>
                            </a:solidFill>
                            <a:latin typeface="Cambria Math" panose="02040503050406030204" pitchFamily="18" charset="0"/>
                          </a:rPr>
                        </m:ctrlPr>
                      </m:sSupPr>
                      <m:e>
                        <m:r>
                          <a:rPr lang="en-GB" sz="2400" b="0" i="1" smtClean="0">
                            <a:solidFill>
                              <a:schemeClr val="tx1"/>
                            </a:solidFill>
                            <a:latin typeface="Cambria Math" panose="02040503050406030204" pitchFamily="18" charset="0"/>
                          </a:rPr>
                          <m:t>𝑐</m:t>
                        </m:r>
                      </m:e>
                      <m:sup>
                        <m:r>
                          <a:rPr lang="en-GB" sz="2400" b="0" i="1" smtClean="0">
                            <a:solidFill>
                              <a:schemeClr val="tx1"/>
                            </a:solidFill>
                            <a:latin typeface="Cambria Math" panose="02040503050406030204" pitchFamily="18" charset="0"/>
                          </a:rPr>
                          <m:t>2</m:t>
                        </m:r>
                      </m:sup>
                    </m:sSup>
                  </m:oMath>
                </a14:m>
                <a:endParaRPr lang="en-US" sz="2400" dirty="0">
                  <a:solidFill>
                    <a:schemeClr val="tx1"/>
                  </a:solidFill>
                </a:endParaRPr>
              </a:p>
            </p:txBody>
          </p:sp>
        </mc:Choice>
        <mc:Fallback xmlns="">
          <p:sp>
            <p:nvSpPr>
              <p:cNvPr id="22" name="Rectangle 21">
                <a:extLst>
                  <a:ext uri="{FF2B5EF4-FFF2-40B4-BE49-F238E27FC236}">
                    <a16:creationId xmlns:a16="http://schemas.microsoft.com/office/drawing/2014/main" id="{B80D6B26-B068-F842-909B-DBECA37655F3}"/>
                  </a:ext>
                </a:extLst>
              </p:cNvPr>
              <p:cNvSpPr>
                <a:spLocks noRot="1" noChangeAspect="1" noMove="1" noResize="1" noEditPoints="1" noAdjustHandles="1" noChangeArrowheads="1" noChangeShapeType="1" noTextEdit="1"/>
              </p:cNvSpPr>
              <p:nvPr/>
            </p:nvSpPr>
            <p:spPr>
              <a:xfrm>
                <a:off x="3359888" y="1599536"/>
                <a:ext cx="1775638" cy="988828"/>
              </a:xfrm>
              <a:prstGeom prst="rect">
                <a:avLst/>
              </a:prstGeom>
              <a:blipFill>
                <a:blip r:embed="rId9"/>
                <a:stretch>
                  <a:fillRect l="-4930"/>
                </a:stretch>
              </a:blipFill>
              <a:ln w="19050">
                <a:solidFill>
                  <a:schemeClr val="tx1"/>
                </a:solidFill>
              </a:ln>
            </p:spPr>
            <p:txBody>
              <a:bodyPr/>
              <a:lstStyle/>
              <a:p>
                <a:r>
                  <a:rPr lang="en-US">
                    <a:noFill/>
                  </a:rPr>
                  <a:t> </a:t>
                </a:r>
              </a:p>
            </p:txBody>
          </p:sp>
        </mc:Fallback>
      </mc:AlternateContent>
      <p:sp>
        <p:nvSpPr>
          <p:cNvPr id="20" name="Slide Number Placeholder 19">
            <a:extLst>
              <a:ext uri="{FF2B5EF4-FFF2-40B4-BE49-F238E27FC236}">
                <a16:creationId xmlns:a16="http://schemas.microsoft.com/office/drawing/2014/main" id="{AECB0E10-7C9A-1B49-AC06-66F68E26A786}"/>
              </a:ext>
            </a:extLst>
          </p:cNvPr>
          <p:cNvSpPr>
            <a:spLocks noGrp="1"/>
          </p:cNvSpPr>
          <p:nvPr>
            <p:ph type="sldNum" sz="quarter" idx="12"/>
          </p:nvPr>
        </p:nvSpPr>
        <p:spPr/>
        <p:txBody>
          <a:bodyPr/>
          <a:lstStyle/>
          <a:p>
            <a:fld id="{ABB96BC9-36BC-CE41-89FF-34ABDD5EFFB2}" type="slidenum">
              <a:rPr lang="en-US" smtClean="0"/>
              <a:t>12</a:t>
            </a:fld>
            <a:endParaRPr lang="en-US"/>
          </a:p>
        </p:txBody>
      </p:sp>
    </p:spTree>
    <p:extLst>
      <p:ext uri="{BB962C8B-B14F-4D97-AF65-F5344CB8AC3E}">
        <p14:creationId xmlns:p14="http://schemas.microsoft.com/office/powerpoint/2010/main" val="39061740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Basic theory</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736EEE-8356-5840-854E-E672180E2667}"/>
                  </a:ext>
                </a:extLst>
              </p:cNvPr>
              <p:cNvSpPr/>
              <p:nvPr/>
            </p:nvSpPr>
            <p:spPr>
              <a:xfrm>
                <a:off x="1084521" y="1825625"/>
                <a:ext cx="3795823" cy="650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𝐹</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e>
                      </m:d>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𝐺</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r>
                        <a:rPr lang="en-GB"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6" name="Rectangle 15">
                <a:extLst>
                  <a:ext uri="{FF2B5EF4-FFF2-40B4-BE49-F238E27FC236}">
                    <a16:creationId xmlns:a16="http://schemas.microsoft.com/office/drawing/2014/main" id="{A0736EEE-8356-5840-854E-E672180E2667}"/>
                  </a:ext>
                </a:extLst>
              </p:cNvPr>
              <p:cNvSpPr>
                <a:spLocks noRot="1" noChangeAspect="1" noMove="1" noResize="1" noEditPoints="1" noAdjustHandles="1" noChangeArrowheads="1" noChangeShapeType="1" noTextEdit="1"/>
              </p:cNvSpPr>
              <p:nvPr/>
            </p:nvSpPr>
            <p:spPr>
              <a:xfrm>
                <a:off x="1084521" y="1825625"/>
                <a:ext cx="3795823" cy="650450"/>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pic>
        <p:nvPicPr>
          <p:cNvPr id="11" name="Picture 10" descr="Diagram&#10;&#10;Description automatically generated">
            <a:extLst>
              <a:ext uri="{FF2B5EF4-FFF2-40B4-BE49-F238E27FC236}">
                <a16:creationId xmlns:a16="http://schemas.microsoft.com/office/drawing/2014/main" id="{96CC370F-CB02-714F-B56E-DAC2AF14130B}"/>
              </a:ext>
            </a:extLst>
          </p:cNvPr>
          <p:cNvPicPr>
            <a:picLocks noChangeAspect="1"/>
          </p:cNvPicPr>
          <p:nvPr/>
        </p:nvPicPr>
        <p:blipFill>
          <a:blip r:embed="rId5"/>
          <a:stretch>
            <a:fillRect/>
          </a:stretch>
        </p:blipFill>
        <p:spPr>
          <a:xfrm>
            <a:off x="838200" y="2561682"/>
            <a:ext cx="9491343" cy="4170780"/>
          </a:xfrm>
          <a:prstGeom prst="rect">
            <a:avLst/>
          </a:prstGeom>
        </p:spPr>
      </p:pic>
      <p:sp>
        <p:nvSpPr>
          <p:cNvPr id="14" name="Slide Number Placeholder 13">
            <a:extLst>
              <a:ext uri="{FF2B5EF4-FFF2-40B4-BE49-F238E27FC236}">
                <a16:creationId xmlns:a16="http://schemas.microsoft.com/office/drawing/2014/main" id="{56D4131F-75C5-174B-9D47-EC908B4409E1}"/>
              </a:ext>
            </a:extLst>
          </p:cNvPr>
          <p:cNvSpPr>
            <a:spLocks noGrp="1"/>
          </p:cNvSpPr>
          <p:nvPr>
            <p:ph type="sldNum" sz="quarter" idx="12"/>
          </p:nvPr>
        </p:nvSpPr>
        <p:spPr/>
        <p:txBody>
          <a:bodyPr/>
          <a:lstStyle/>
          <a:p>
            <a:fld id="{ABB96BC9-36BC-CE41-89FF-34ABDD5EFFB2}" type="slidenum">
              <a:rPr lang="en-US" smtClean="0"/>
              <a:t>13</a:t>
            </a:fld>
            <a:endParaRPr lang="en-US"/>
          </a:p>
        </p:txBody>
      </p:sp>
      <p:pic>
        <p:nvPicPr>
          <p:cNvPr id="4" name="Picture 3">
            <a:extLst>
              <a:ext uri="{FF2B5EF4-FFF2-40B4-BE49-F238E27FC236}">
                <a16:creationId xmlns:a16="http://schemas.microsoft.com/office/drawing/2014/main" id="{DC58540B-960E-5744-AC1F-6DB755C649E9}"/>
              </a:ext>
            </a:extLst>
          </p:cNvPr>
          <p:cNvPicPr>
            <a:picLocks noChangeAspect="1"/>
          </p:cNvPicPr>
          <p:nvPr/>
        </p:nvPicPr>
        <p:blipFill>
          <a:blip r:embed="rId6"/>
          <a:stretch>
            <a:fillRect/>
          </a:stretch>
        </p:blipFill>
        <p:spPr>
          <a:xfrm>
            <a:off x="7644984" y="232026"/>
            <a:ext cx="4232673" cy="2770477"/>
          </a:xfrm>
          <a:prstGeom prst="rect">
            <a:avLst/>
          </a:prstGeom>
        </p:spPr>
      </p:pic>
    </p:spTree>
    <p:extLst>
      <p:ext uri="{BB962C8B-B14F-4D97-AF65-F5344CB8AC3E}">
        <p14:creationId xmlns:p14="http://schemas.microsoft.com/office/powerpoint/2010/main" val="30584719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Basic theory</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736EEE-8356-5840-854E-E672180E2667}"/>
                  </a:ext>
                </a:extLst>
              </p:cNvPr>
              <p:cNvSpPr/>
              <p:nvPr/>
            </p:nvSpPr>
            <p:spPr>
              <a:xfrm>
                <a:off x="1084521" y="1825625"/>
                <a:ext cx="3795823" cy="650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𝐹</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e>
                      </m:d>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𝐺</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r>
                        <a:rPr lang="en-GB"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6" name="Rectangle 15">
                <a:extLst>
                  <a:ext uri="{FF2B5EF4-FFF2-40B4-BE49-F238E27FC236}">
                    <a16:creationId xmlns:a16="http://schemas.microsoft.com/office/drawing/2014/main" id="{A0736EEE-8356-5840-854E-E672180E2667}"/>
                  </a:ext>
                </a:extLst>
              </p:cNvPr>
              <p:cNvSpPr>
                <a:spLocks noRot="1" noChangeAspect="1" noMove="1" noResize="1" noEditPoints="1" noAdjustHandles="1" noChangeArrowheads="1" noChangeShapeType="1" noTextEdit="1"/>
              </p:cNvSpPr>
              <p:nvPr/>
            </p:nvSpPr>
            <p:spPr>
              <a:xfrm>
                <a:off x="1084521" y="1825625"/>
                <a:ext cx="3795823" cy="650450"/>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C9DE267E-6598-9943-B557-D8F53629C03F}"/>
              </a:ext>
            </a:extLst>
          </p:cNvPr>
          <p:cNvPicPr>
            <a:picLocks noChangeAspect="1"/>
          </p:cNvPicPr>
          <p:nvPr/>
        </p:nvPicPr>
        <p:blipFill>
          <a:blip r:embed="rId5"/>
          <a:stretch>
            <a:fillRect/>
          </a:stretch>
        </p:blipFill>
        <p:spPr>
          <a:xfrm>
            <a:off x="883251" y="4068295"/>
            <a:ext cx="11014846" cy="2502693"/>
          </a:xfrm>
          <a:prstGeom prst="rect">
            <a:avLst/>
          </a:prstGeom>
        </p:spPr>
      </p:pic>
      <p:pic>
        <p:nvPicPr>
          <p:cNvPr id="12" name="Picture 11" descr="Diagram&#10;&#10;Description automatically generated">
            <a:extLst>
              <a:ext uri="{FF2B5EF4-FFF2-40B4-BE49-F238E27FC236}">
                <a16:creationId xmlns:a16="http://schemas.microsoft.com/office/drawing/2014/main" id="{1E344BD3-DFD8-F94C-817D-66367576172C}"/>
              </a:ext>
            </a:extLst>
          </p:cNvPr>
          <p:cNvPicPr>
            <a:picLocks noChangeAspect="1"/>
          </p:cNvPicPr>
          <p:nvPr/>
        </p:nvPicPr>
        <p:blipFill>
          <a:blip r:embed="rId6"/>
          <a:stretch>
            <a:fillRect/>
          </a:stretch>
        </p:blipFill>
        <p:spPr>
          <a:xfrm>
            <a:off x="838200" y="2561682"/>
            <a:ext cx="3890334" cy="1709529"/>
          </a:xfrm>
          <a:prstGeom prst="rect">
            <a:avLst/>
          </a:prstGeom>
        </p:spPr>
      </p:pic>
      <p:sp>
        <p:nvSpPr>
          <p:cNvPr id="10" name="Slide Number Placeholder 9">
            <a:extLst>
              <a:ext uri="{FF2B5EF4-FFF2-40B4-BE49-F238E27FC236}">
                <a16:creationId xmlns:a16="http://schemas.microsoft.com/office/drawing/2014/main" id="{15C4C964-C980-7D44-A4E3-3DCE6CF49D0A}"/>
              </a:ext>
            </a:extLst>
          </p:cNvPr>
          <p:cNvSpPr>
            <a:spLocks noGrp="1"/>
          </p:cNvSpPr>
          <p:nvPr>
            <p:ph type="sldNum" sz="quarter" idx="12"/>
          </p:nvPr>
        </p:nvSpPr>
        <p:spPr/>
        <p:txBody>
          <a:bodyPr/>
          <a:lstStyle/>
          <a:p>
            <a:fld id="{ABB96BC9-36BC-CE41-89FF-34ABDD5EFFB2}" type="slidenum">
              <a:rPr lang="en-US" smtClean="0"/>
              <a:t>14</a:t>
            </a:fld>
            <a:endParaRPr lang="en-US"/>
          </a:p>
        </p:txBody>
      </p:sp>
      <p:pic>
        <p:nvPicPr>
          <p:cNvPr id="13" name="Picture 12">
            <a:extLst>
              <a:ext uri="{FF2B5EF4-FFF2-40B4-BE49-F238E27FC236}">
                <a16:creationId xmlns:a16="http://schemas.microsoft.com/office/drawing/2014/main" id="{C0DFC8D9-0DAF-1F48-82A8-7A85883796AF}"/>
              </a:ext>
            </a:extLst>
          </p:cNvPr>
          <p:cNvPicPr>
            <a:picLocks noChangeAspect="1"/>
          </p:cNvPicPr>
          <p:nvPr/>
        </p:nvPicPr>
        <p:blipFill>
          <a:blip r:embed="rId7"/>
          <a:stretch>
            <a:fillRect/>
          </a:stretch>
        </p:blipFill>
        <p:spPr>
          <a:xfrm>
            <a:off x="7644984" y="232026"/>
            <a:ext cx="4232673" cy="2770477"/>
          </a:xfrm>
          <a:prstGeom prst="rect">
            <a:avLst/>
          </a:prstGeom>
        </p:spPr>
      </p:pic>
    </p:spTree>
    <p:extLst>
      <p:ext uri="{BB962C8B-B14F-4D97-AF65-F5344CB8AC3E}">
        <p14:creationId xmlns:p14="http://schemas.microsoft.com/office/powerpoint/2010/main" val="28022888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Basic theory</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736EEE-8356-5840-854E-E672180E2667}"/>
                  </a:ext>
                </a:extLst>
              </p:cNvPr>
              <p:cNvSpPr/>
              <p:nvPr/>
            </p:nvSpPr>
            <p:spPr>
              <a:xfrm>
                <a:off x="5229801" y="681037"/>
                <a:ext cx="3795823" cy="650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𝐹</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e>
                      </m:d>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𝐺</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r>
                        <a:rPr lang="en-GB"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6" name="Rectangle 15">
                <a:extLst>
                  <a:ext uri="{FF2B5EF4-FFF2-40B4-BE49-F238E27FC236}">
                    <a16:creationId xmlns:a16="http://schemas.microsoft.com/office/drawing/2014/main" id="{A0736EEE-8356-5840-854E-E672180E2667}"/>
                  </a:ext>
                </a:extLst>
              </p:cNvPr>
              <p:cNvSpPr>
                <a:spLocks noRot="1" noChangeAspect="1" noMove="1" noResize="1" noEditPoints="1" noAdjustHandles="1" noChangeArrowheads="1" noChangeShapeType="1" noTextEdit="1"/>
              </p:cNvSpPr>
              <p:nvPr/>
            </p:nvSpPr>
            <p:spPr>
              <a:xfrm>
                <a:off x="5229801" y="681037"/>
                <a:ext cx="3795823" cy="650450"/>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15C4C964-C980-7D44-A4E3-3DCE6CF49D0A}"/>
              </a:ext>
            </a:extLst>
          </p:cNvPr>
          <p:cNvSpPr>
            <a:spLocks noGrp="1"/>
          </p:cNvSpPr>
          <p:nvPr>
            <p:ph type="sldNum" sz="quarter" idx="12"/>
          </p:nvPr>
        </p:nvSpPr>
        <p:spPr/>
        <p:txBody>
          <a:bodyPr/>
          <a:lstStyle/>
          <a:p>
            <a:fld id="{ABB96BC9-36BC-CE41-89FF-34ABDD5EFFB2}" type="slidenum">
              <a:rPr lang="en-US" smtClean="0"/>
              <a:t>15</a:t>
            </a:fld>
            <a:endParaRPr lang="en-US"/>
          </a:p>
        </p:txBody>
      </p:sp>
      <p:pic>
        <p:nvPicPr>
          <p:cNvPr id="5" name="Picture 4">
            <a:extLst>
              <a:ext uri="{FF2B5EF4-FFF2-40B4-BE49-F238E27FC236}">
                <a16:creationId xmlns:a16="http://schemas.microsoft.com/office/drawing/2014/main" id="{55C9B2C7-2AAC-3349-8CAD-DA015242A65B}"/>
              </a:ext>
            </a:extLst>
          </p:cNvPr>
          <p:cNvPicPr>
            <a:picLocks noChangeAspect="1"/>
          </p:cNvPicPr>
          <p:nvPr/>
        </p:nvPicPr>
        <p:blipFill>
          <a:blip r:embed="rId6"/>
          <a:stretch>
            <a:fillRect/>
          </a:stretch>
        </p:blipFill>
        <p:spPr>
          <a:xfrm>
            <a:off x="2221149" y="2089680"/>
            <a:ext cx="7185498" cy="3823228"/>
          </a:xfrm>
          <a:prstGeom prst="rect">
            <a:avLst/>
          </a:prstGeom>
        </p:spPr>
      </p:pic>
      <p:sp>
        <p:nvSpPr>
          <p:cNvPr id="6" name="TextBox 5">
            <a:extLst>
              <a:ext uri="{FF2B5EF4-FFF2-40B4-BE49-F238E27FC236}">
                <a16:creationId xmlns:a16="http://schemas.microsoft.com/office/drawing/2014/main" id="{9F1990CB-FF65-904B-B3A5-E62F9128FC21}"/>
              </a:ext>
            </a:extLst>
          </p:cNvPr>
          <p:cNvSpPr txBox="1"/>
          <p:nvPr/>
        </p:nvSpPr>
        <p:spPr>
          <a:xfrm>
            <a:off x="3034150" y="5912908"/>
            <a:ext cx="6372497" cy="646331"/>
          </a:xfrm>
          <a:prstGeom prst="rect">
            <a:avLst/>
          </a:prstGeom>
          <a:noFill/>
        </p:spPr>
        <p:txBody>
          <a:bodyPr wrap="square" rtlCol="0">
            <a:spAutoFit/>
          </a:bodyPr>
          <a:lstStyle/>
          <a:p>
            <a:r>
              <a:rPr lang="en-US" dirty="0"/>
              <a:t>https://</a:t>
            </a:r>
            <a:r>
              <a:rPr lang="en-US" dirty="0" err="1"/>
              <a:t>www.desmos.com</a:t>
            </a:r>
            <a:r>
              <a:rPr lang="en-US" dirty="0"/>
              <a:t>/calculator/365anbv6mq</a:t>
            </a:r>
          </a:p>
          <a:p>
            <a:endParaRPr lang="en-US" dirty="0"/>
          </a:p>
        </p:txBody>
      </p:sp>
    </p:spTree>
    <p:extLst>
      <p:ext uri="{BB962C8B-B14F-4D97-AF65-F5344CB8AC3E}">
        <p14:creationId xmlns:p14="http://schemas.microsoft.com/office/powerpoint/2010/main" val="35661460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3A209-F80C-8643-A042-BC4E2BB99128}"/>
              </a:ext>
            </a:extLst>
          </p:cNvPr>
          <p:cNvSpPr>
            <a:spLocks noGrp="1"/>
          </p:cNvSpPr>
          <p:nvPr>
            <p:ph type="title"/>
          </p:nvPr>
        </p:nvSpPr>
        <p:spPr/>
        <p:txBody>
          <a:bodyPr/>
          <a:lstStyle/>
          <a:p>
            <a:r>
              <a:rPr lang="en-US" dirty="0"/>
              <a:t>Basic Theory Limitations</a:t>
            </a:r>
          </a:p>
        </p:txBody>
      </p:sp>
      <p:sp>
        <p:nvSpPr>
          <p:cNvPr id="5" name="Text Placeholder 4">
            <a:extLst>
              <a:ext uri="{FF2B5EF4-FFF2-40B4-BE49-F238E27FC236}">
                <a16:creationId xmlns:a16="http://schemas.microsoft.com/office/drawing/2014/main" id="{D227808C-9285-F349-9CD1-2C17BFDBBDC3}"/>
              </a:ext>
            </a:extLst>
          </p:cNvPr>
          <p:cNvSpPr>
            <a:spLocks noGrp="1"/>
          </p:cNvSpPr>
          <p:nvPr>
            <p:ph type="body" idx="1"/>
          </p:nvPr>
        </p:nvSpPr>
        <p:spPr/>
        <p:txBody>
          <a:bodyPr/>
          <a:lstStyle/>
          <a:p>
            <a:r>
              <a:rPr lang="en-US" dirty="0"/>
              <a:t>Problem No. 11 Guitar string</a:t>
            </a:r>
          </a:p>
        </p:txBody>
      </p:sp>
      <p:sp>
        <p:nvSpPr>
          <p:cNvPr id="6" name="Slide Number Placeholder 5">
            <a:extLst>
              <a:ext uri="{FF2B5EF4-FFF2-40B4-BE49-F238E27FC236}">
                <a16:creationId xmlns:a16="http://schemas.microsoft.com/office/drawing/2014/main" id="{7A2C3150-2B0E-0742-963B-8B295E0CFA50}"/>
              </a:ext>
            </a:extLst>
          </p:cNvPr>
          <p:cNvSpPr>
            <a:spLocks noGrp="1"/>
          </p:cNvSpPr>
          <p:nvPr>
            <p:ph type="sldNum" sz="quarter" idx="12"/>
          </p:nvPr>
        </p:nvSpPr>
        <p:spPr/>
        <p:txBody>
          <a:bodyPr/>
          <a:lstStyle/>
          <a:p>
            <a:fld id="{ABB96BC9-36BC-CE41-89FF-34ABDD5EFFB2}" type="slidenum">
              <a:rPr lang="en-US" smtClean="0"/>
              <a:t>16</a:t>
            </a:fld>
            <a:endParaRPr lang="en-US"/>
          </a:p>
        </p:txBody>
      </p:sp>
      <p:pic>
        <p:nvPicPr>
          <p:cNvPr id="9" name="Picture 8">
            <a:extLst>
              <a:ext uri="{FF2B5EF4-FFF2-40B4-BE49-F238E27FC236}">
                <a16:creationId xmlns:a16="http://schemas.microsoft.com/office/drawing/2014/main" id="{6D7966AA-435C-2242-8576-1BC23228A328}"/>
              </a:ext>
            </a:extLst>
          </p:cNvPr>
          <p:cNvPicPr>
            <a:picLocks noChangeAspect="1"/>
          </p:cNvPicPr>
          <p:nvPr/>
        </p:nvPicPr>
        <p:blipFill>
          <a:blip r:embed="rId3"/>
          <a:stretch>
            <a:fillRect/>
          </a:stretch>
        </p:blipFill>
        <p:spPr>
          <a:xfrm>
            <a:off x="8443086" y="136525"/>
            <a:ext cx="3536887" cy="2631444"/>
          </a:xfrm>
          <a:prstGeom prst="rect">
            <a:avLst/>
          </a:prstGeom>
        </p:spPr>
      </p:pic>
    </p:spTree>
    <p:extLst>
      <p:ext uri="{BB962C8B-B14F-4D97-AF65-F5344CB8AC3E}">
        <p14:creationId xmlns:p14="http://schemas.microsoft.com/office/powerpoint/2010/main" val="10578867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Limitation 1</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736EEE-8356-5840-854E-E672180E2667}"/>
                  </a:ext>
                </a:extLst>
              </p:cNvPr>
              <p:cNvSpPr/>
              <p:nvPr/>
            </p:nvSpPr>
            <p:spPr>
              <a:xfrm>
                <a:off x="1084521" y="1825625"/>
                <a:ext cx="3795823" cy="650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𝐹</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e>
                      </m:d>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𝐺</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r>
                        <a:rPr lang="en-GB"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6" name="Rectangle 15">
                <a:extLst>
                  <a:ext uri="{FF2B5EF4-FFF2-40B4-BE49-F238E27FC236}">
                    <a16:creationId xmlns:a16="http://schemas.microsoft.com/office/drawing/2014/main" id="{A0736EEE-8356-5840-854E-E672180E2667}"/>
                  </a:ext>
                </a:extLst>
              </p:cNvPr>
              <p:cNvSpPr>
                <a:spLocks noRot="1" noChangeAspect="1" noMove="1" noResize="1" noEditPoints="1" noAdjustHandles="1" noChangeArrowheads="1" noChangeShapeType="1" noTextEdit="1"/>
              </p:cNvSpPr>
              <p:nvPr/>
            </p:nvSpPr>
            <p:spPr>
              <a:xfrm>
                <a:off x="1084521" y="1825625"/>
                <a:ext cx="3795823" cy="650450"/>
              </a:xfrm>
              <a:prstGeom prst="rect">
                <a:avLst/>
              </a:prstGeom>
              <a:blipFill>
                <a:blip r:embed="rId3"/>
                <a:stretch>
                  <a:fillRect/>
                </a:stretch>
              </a:blipFill>
              <a:ln w="19050">
                <a:solidFill>
                  <a:schemeClr val="tx1"/>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94A48BF3-E8A6-4F4B-A5A5-2B59DAE4980D}"/>
              </a:ext>
            </a:extLst>
          </p:cNvPr>
          <p:cNvPicPr>
            <a:picLocks noChangeAspect="1"/>
          </p:cNvPicPr>
          <p:nvPr/>
        </p:nvPicPr>
        <p:blipFill>
          <a:blip r:embed="rId4"/>
          <a:stretch>
            <a:fillRect/>
          </a:stretch>
        </p:blipFill>
        <p:spPr>
          <a:xfrm>
            <a:off x="5776400" y="161632"/>
            <a:ext cx="6203573" cy="4615458"/>
          </a:xfrm>
          <a:prstGeom prst="rect">
            <a:avLst/>
          </a:prstGeom>
        </p:spPr>
      </p:pic>
      <p:sp>
        <p:nvSpPr>
          <p:cNvPr id="5" name="Slide Number Placeholder 4">
            <a:extLst>
              <a:ext uri="{FF2B5EF4-FFF2-40B4-BE49-F238E27FC236}">
                <a16:creationId xmlns:a16="http://schemas.microsoft.com/office/drawing/2014/main" id="{2DEBB1C6-E21F-8E4C-ADF1-885E4DA01FCC}"/>
              </a:ext>
            </a:extLst>
          </p:cNvPr>
          <p:cNvSpPr>
            <a:spLocks noGrp="1"/>
          </p:cNvSpPr>
          <p:nvPr>
            <p:ph type="sldNum" sz="quarter" idx="12"/>
          </p:nvPr>
        </p:nvSpPr>
        <p:spPr/>
        <p:txBody>
          <a:bodyPr/>
          <a:lstStyle/>
          <a:p>
            <a:fld id="{ABB96BC9-36BC-CE41-89FF-34ABDD5EFFB2}" type="slidenum">
              <a:rPr lang="en-US" smtClean="0"/>
              <a:t>17</a:t>
            </a:fld>
            <a:endParaRPr lang="en-US"/>
          </a:p>
        </p:txBody>
      </p:sp>
    </p:spTree>
    <p:extLst>
      <p:ext uri="{BB962C8B-B14F-4D97-AF65-F5344CB8AC3E}">
        <p14:creationId xmlns:p14="http://schemas.microsoft.com/office/powerpoint/2010/main" val="5098304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Limitation 1</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4"/>
            <a:ext cx="8039986" cy="4755647"/>
          </a:xfrm>
        </p:spPr>
        <p:txBody>
          <a:bodyPr/>
          <a:lstStyle/>
          <a:p>
            <a:pPr marL="0" indent="0">
              <a:buNone/>
            </a:pPr>
            <a:endParaRPr lang="en-US" dirty="0"/>
          </a:p>
          <a:p>
            <a:pPr marL="0" indent="0">
              <a:buNone/>
            </a:pPr>
            <a:endParaRPr lang="en-US" dirty="0"/>
          </a:p>
          <a:p>
            <a:pPr marL="0" indent="0">
              <a:buNone/>
            </a:pPr>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736EEE-8356-5840-854E-E672180E2667}"/>
                  </a:ext>
                </a:extLst>
              </p:cNvPr>
              <p:cNvSpPr/>
              <p:nvPr/>
            </p:nvSpPr>
            <p:spPr>
              <a:xfrm>
                <a:off x="1084521" y="1825625"/>
                <a:ext cx="3795823" cy="6504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𝐹</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e>
                      </m:d>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𝐺</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𝑥</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𝑐𝑡</m:t>
                      </m:r>
                      <m:r>
                        <a:rPr lang="en-GB"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16" name="Rectangle 15">
                <a:extLst>
                  <a:ext uri="{FF2B5EF4-FFF2-40B4-BE49-F238E27FC236}">
                    <a16:creationId xmlns:a16="http://schemas.microsoft.com/office/drawing/2014/main" id="{A0736EEE-8356-5840-854E-E672180E2667}"/>
                  </a:ext>
                </a:extLst>
              </p:cNvPr>
              <p:cNvSpPr>
                <a:spLocks noRot="1" noChangeAspect="1" noMove="1" noResize="1" noEditPoints="1" noAdjustHandles="1" noChangeArrowheads="1" noChangeShapeType="1" noTextEdit="1"/>
              </p:cNvSpPr>
              <p:nvPr/>
            </p:nvSpPr>
            <p:spPr>
              <a:xfrm>
                <a:off x="1084521" y="1825625"/>
                <a:ext cx="3795823" cy="650450"/>
              </a:xfrm>
              <a:prstGeom prst="rect">
                <a:avLst/>
              </a:prstGeom>
              <a:blipFill>
                <a:blip r:embed="rId3"/>
                <a:stretch>
                  <a:fillRect/>
                </a:stretch>
              </a:blipFill>
              <a:ln w="19050">
                <a:solidFill>
                  <a:schemeClr val="tx1"/>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94A48BF3-E8A6-4F4B-A5A5-2B59DAE4980D}"/>
              </a:ext>
            </a:extLst>
          </p:cNvPr>
          <p:cNvPicPr>
            <a:picLocks noChangeAspect="1"/>
          </p:cNvPicPr>
          <p:nvPr/>
        </p:nvPicPr>
        <p:blipFill rotWithShape="1">
          <a:blip r:embed="rId4"/>
          <a:srcRect t="52022" b="17739"/>
          <a:stretch/>
        </p:blipFill>
        <p:spPr>
          <a:xfrm>
            <a:off x="5776400" y="365125"/>
            <a:ext cx="6203573" cy="3906085"/>
          </a:xfrm>
          <a:prstGeom prst="rect">
            <a:avLst/>
          </a:prstGeom>
        </p:spPr>
      </p:pic>
      <p:grpSp>
        <p:nvGrpSpPr>
          <p:cNvPr id="13" name="Group 12">
            <a:extLst>
              <a:ext uri="{FF2B5EF4-FFF2-40B4-BE49-F238E27FC236}">
                <a16:creationId xmlns:a16="http://schemas.microsoft.com/office/drawing/2014/main" id="{C1BDFFD2-3C46-E54B-B555-37419796CD7E}"/>
              </a:ext>
            </a:extLst>
          </p:cNvPr>
          <p:cNvGrpSpPr/>
          <p:nvPr/>
        </p:nvGrpSpPr>
        <p:grpSpPr>
          <a:xfrm>
            <a:off x="5883442" y="469232"/>
            <a:ext cx="6096531" cy="2959768"/>
            <a:chOff x="5883442" y="469232"/>
            <a:chExt cx="6096531" cy="2959768"/>
          </a:xfrm>
        </p:grpSpPr>
        <p:cxnSp>
          <p:nvCxnSpPr>
            <p:cNvPr id="6" name="Straight Connector 5">
              <a:extLst>
                <a:ext uri="{FF2B5EF4-FFF2-40B4-BE49-F238E27FC236}">
                  <a16:creationId xmlns:a16="http://schemas.microsoft.com/office/drawing/2014/main" id="{A5C2EA33-08AC-4045-9C21-EAC2CED87CFB}"/>
                </a:ext>
              </a:extLst>
            </p:cNvPr>
            <p:cNvCxnSpPr/>
            <p:nvPr/>
          </p:nvCxnSpPr>
          <p:spPr>
            <a:xfrm>
              <a:off x="7495674" y="3429000"/>
              <a:ext cx="28755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5FF09C-72E2-0C4A-A049-2F0474D0EFD7}"/>
                </a:ext>
              </a:extLst>
            </p:cNvPr>
            <p:cNvCxnSpPr>
              <a:cxnSpLocks/>
            </p:cNvCxnSpPr>
            <p:nvPr/>
          </p:nvCxnSpPr>
          <p:spPr>
            <a:xfrm flipV="1">
              <a:off x="10371221" y="565484"/>
              <a:ext cx="1608752" cy="28635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C79970-EE4F-1547-8A15-63CDCDC9C8E6}"/>
                </a:ext>
              </a:extLst>
            </p:cNvPr>
            <p:cNvCxnSpPr>
              <a:cxnSpLocks/>
            </p:cNvCxnSpPr>
            <p:nvPr/>
          </p:nvCxnSpPr>
          <p:spPr>
            <a:xfrm flipH="1" flipV="1">
              <a:off x="5883442" y="469232"/>
              <a:ext cx="1612232" cy="29597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18</a:t>
            </a:fld>
            <a:endParaRPr lang="en-US"/>
          </a:p>
        </p:txBody>
      </p:sp>
    </p:spTree>
    <p:extLst>
      <p:ext uri="{BB962C8B-B14F-4D97-AF65-F5344CB8AC3E}">
        <p14:creationId xmlns:p14="http://schemas.microsoft.com/office/powerpoint/2010/main" val="24032784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Limitation 1</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4"/>
            <a:ext cx="8039986" cy="4755647"/>
          </a:xfrm>
        </p:spPr>
        <p:txBody>
          <a:bodyPr/>
          <a:lstStyle/>
          <a:p>
            <a:pPr marL="0" indent="0">
              <a:buNone/>
            </a:pPr>
            <a:endParaRPr lang="en-US" dirty="0"/>
          </a:p>
          <a:p>
            <a:pPr marL="0" indent="0">
              <a:buNone/>
            </a:pPr>
            <a:endParaRPr lang="en-US" dirty="0"/>
          </a:p>
          <a:p>
            <a:pPr marL="0" indent="0">
              <a:buNone/>
            </a:pPr>
            <a:endParaRPr lang="en-US" dirty="0"/>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19</a:t>
            </a:fld>
            <a:endParaRPr lang="en-US"/>
          </a:p>
        </p:txBody>
      </p:sp>
      <p:grpSp>
        <p:nvGrpSpPr>
          <p:cNvPr id="12" name="Group 11">
            <a:extLst>
              <a:ext uri="{FF2B5EF4-FFF2-40B4-BE49-F238E27FC236}">
                <a16:creationId xmlns:a16="http://schemas.microsoft.com/office/drawing/2014/main" id="{69728930-881A-CB47-8BD0-31C0148867D4}"/>
              </a:ext>
            </a:extLst>
          </p:cNvPr>
          <p:cNvGrpSpPr/>
          <p:nvPr/>
        </p:nvGrpSpPr>
        <p:grpSpPr>
          <a:xfrm>
            <a:off x="0" y="2097822"/>
            <a:ext cx="12137324" cy="3986331"/>
            <a:chOff x="509632" y="1589008"/>
            <a:chExt cx="10118771" cy="3323366"/>
          </a:xfrm>
        </p:grpSpPr>
        <p:pic>
          <p:nvPicPr>
            <p:cNvPr id="5" name="Picture 4">
              <a:extLst>
                <a:ext uri="{FF2B5EF4-FFF2-40B4-BE49-F238E27FC236}">
                  <a16:creationId xmlns:a16="http://schemas.microsoft.com/office/drawing/2014/main" id="{5385308B-C2E0-644C-822F-F1851AF0B544}"/>
                </a:ext>
              </a:extLst>
            </p:cNvPr>
            <p:cNvPicPr>
              <a:picLocks noChangeAspect="1"/>
            </p:cNvPicPr>
            <p:nvPr/>
          </p:nvPicPr>
          <p:blipFill rotWithShape="1">
            <a:blip r:embed="rId3"/>
            <a:srcRect t="49592"/>
            <a:stretch/>
          </p:blipFill>
          <p:spPr>
            <a:xfrm>
              <a:off x="509632" y="1589008"/>
              <a:ext cx="5112093" cy="3323366"/>
            </a:xfrm>
            <a:prstGeom prst="rect">
              <a:avLst/>
            </a:prstGeom>
          </p:spPr>
        </p:pic>
        <p:grpSp>
          <p:nvGrpSpPr>
            <p:cNvPr id="10" name="Group 9">
              <a:extLst>
                <a:ext uri="{FF2B5EF4-FFF2-40B4-BE49-F238E27FC236}">
                  <a16:creationId xmlns:a16="http://schemas.microsoft.com/office/drawing/2014/main" id="{F2920BF3-396F-BA47-A4F3-31808038447B}"/>
                </a:ext>
              </a:extLst>
            </p:cNvPr>
            <p:cNvGrpSpPr/>
            <p:nvPr/>
          </p:nvGrpSpPr>
          <p:grpSpPr>
            <a:xfrm>
              <a:off x="5621725" y="1589008"/>
              <a:ext cx="5006678" cy="3323366"/>
              <a:chOff x="5944458" y="1569308"/>
              <a:chExt cx="4393446" cy="2916311"/>
            </a:xfrm>
          </p:grpSpPr>
          <p:pic>
            <p:nvPicPr>
              <p:cNvPr id="7" name="Picture 6">
                <a:extLst>
                  <a:ext uri="{FF2B5EF4-FFF2-40B4-BE49-F238E27FC236}">
                    <a16:creationId xmlns:a16="http://schemas.microsoft.com/office/drawing/2014/main" id="{2AEC2A7D-7D90-0D4F-9F8C-B4FC3E06E7B5}"/>
                  </a:ext>
                </a:extLst>
              </p:cNvPr>
              <p:cNvPicPr>
                <a:picLocks noChangeAspect="1"/>
              </p:cNvPicPr>
              <p:nvPr/>
            </p:nvPicPr>
            <p:blipFill rotWithShape="1">
              <a:blip r:embed="rId4"/>
              <a:srcRect b="41599"/>
              <a:stretch/>
            </p:blipFill>
            <p:spPr>
              <a:xfrm>
                <a:off x="5944458" y="1569308"/>
                <a:ext cx="4393446" cy="2397211"/>
              </a:xfrm>
              <a:prstGeom prst="rect">
                <a:avLst/>
              </a:prstGeom>
            </p:spPr>
          </p:pic>
          <p:pic>
            <p:nvPicPr>
              <p:cNvPr id="9" name="Picture 8">
                <a:extLst>
                  <a:ext uri="{FF2B5EF4-FFF2-40B4-BE49-F238E27FC236}">
                    <a16:creationId xmlns:a16="http://schemas.microsoft.com/office/drawing/2014/main" id="{A0859DCE-A47B-2E41-B861-5E5BD17D5BAF}"/>
                  </a:ext>
                </a:extLst>
              </p:cNvPr>
              <p:cNvPicPr>
                <a:picLocks noChangeAspect="1"/>
              </p:cNvPicPr>
              <p:nvPr/>
            </p:nvPicPr>
            <p:blipFill rotWithShape="1">
              <a:blip r:embed="rId4"/>
              <a:srcRect t="87196"/>
              <a:stretch/>
            </p:blipFill>
            <p:spPr>
              <a:xfrm>
                <a:off x="5944458" y="3960051"/>
                <a:ext cx="4393446" cy="525568"/>
              </a:xfrm>
              <a:prstGeom prst="rect">
                <a:avLst/>
              </a:prstGeom>
            </p:spPr>
          </p:pic>
        </p:grpSp>
      </p:grpSp>
      <p:sp>
        <p:nvSpPr>
          <p:cNvPr id="14" name="TextBox 13">
            <a:extLst>
              <a:ext uri="{FF2B5EF4-FFF2-40B4-BE49-F238E27FC236}">
                <a16:creationId xmlns:a16="http://schemas.microsoft.com/office/drawing/2014/main" id="{44C5A28F-1CB2-414D-BEFB-6515CCC9BBBC}"/>
              </a:ext>
            </a:extLst>
          </p:cNvPr>
          <p:cNvSpPr txBox="1"/>
          <p:nvPr/>
        </p:nvSpPr>
        <p:spPr>
          <a:xfrm>
            <a:off x="1714428" y="1600704"/>
            <a:ext cx="2866768" cy="523220"/>
          </a:xfrm>
          <a:prstGeom prst="rect">
            <a:avLst/>
          </a:prstGeom>
          <a:noFill/>
        </p:spPr>
        <p:txBody>
          <a:bodyPr wrap="square" rtlCol="0">
            <a:spAutoFit/>
          </a:bodyPr>
          <a:lstStyle/>
          <a:p>
            <a:r>
              <a:rPr lang="en-US" sz="2800" dirty="0"/>
              <a:t>Small amplitudes</a:t>
            </a:r>
          </a:p>
        </p:txBody>
      </p:sp>
      <p:sp>
        <p:nvSpPr>
          <p:cNvPr id="19" name="TextBox 18">
            <a:extLst>
              <a:ext uri="{FF2B5EF4-FFF2-40B4-BE49-F238E27FC236}">
                <a16:creationId xmlns:a16="http://schemas.microsoft.com/office/drawing/2014/main" id="{7CA2CCE9-679F-464D-8E54-2EDD2F6E2C85}"/>
              </a:ext>
            </a:extLst>
          </p:cNvPr>
          <p:cNvSpPr txBox="1"/>
          <p:nvPr/>
        </p:nvSpPr>
        <p:spPr>
          <a:xfrm>
            <a:off x="8324193" y="1600704"/>
            <a:ext cx="2866768" cy="523220"/>
          </a:xfrm>
          <a:prstGeom prst="rect">
            <a:avLst/>
          </a:prstGeom>
          <a:noFill/>
        </p:spPr>
        <p:txBody>
          <a:bodyPr wrap="square" rtlCol="0">
            <a:spAutoFit/>
          </a:bodyPr>
          <a:lstStyle/>
          <a:p>
            <a:r>
              <a:rPr lang="en-US" sz="2800" dirty="0"/>
              <a:t>Big amplitudes</a:t>
            </a:r>
          </a:p>
        </p:txBody>
      </p:sp>
      <p:sp>
        <p:nvSpPr>
          <p:cNvPr id="13" name="TextBox 12">
            <a:extLst>
              <a:ext uri="{FF2B5EF4-FFF2-40B4-BE49-F238E27FC236}">
                <a16:creationId xmlns:a16="http://schemas.microsoft.com/office/drawing/2014/main" id="{7C7D9668-61DC-C445-992A-3C12E040AA09}"/>
              </a:ext>
            </a:extLst>
          </p:cNvPr>
          <p:cNvSpPr txBox="1"/>
          <p:nvPr/>
        </p:nvSpPr>
        <p:spPr>
          <a:xfrm>
            <a:off x="195648" y="6249156"/>
            <a:ext cx="11020551" cy="646331"/>
          </a:xfrm>
          <a:prstGeom prst="rect">
            <a:avLst/>
          </a:prstGeom>
          <a:noFill/>
        </p:spPr>
        <p:txBody>
          <a:bodyPr wrap="square" rtlCol="0">
            <a:spAutoFit/>
          </a:bodyPr>
          <a:lstStyle/>
          <a:p>
            <a:r>
              <a:rPr lang="en-GB" dirty="0"/>
              <a:t>S. B. Whitfield and K. B. Flesch, An experimental analysis of a vibrating guitar string using high-speed photography </a:t>
            </a:r>
          </a:p>
          <a:p>
            <a:r>
              <a:rPr lang="en-GB" dirty="0" err="1"/>
              <a:t>doi</a:t>
            </a:r>
            <a:r>
              <a:rPr lang="en-GB" dirty="0"/>
              <a:t>: 10.1119/1.4832195</a:t>
            </a:r>
            <a:endParaRPr lang="en-US" dirty="0"/>
          </a:p>
        </p:txBody>
      </p:sp>
      <p:cxnSp>
        <p:nvCxnSpPr>
          <p:cNvPr id="15" name="Straight Connector 14">
            <a:extLst>
              <a:ext uri="{FF2B5EF4-FFF2-40B4-BE49-F238E27FC236}">
                <a16:creationId xmlns:a16="http://schemas.microsoft.com/office/drawing/2014/main" id="{601681DC-9BB7-2840-A456-38A43040C5B6}"/>
              </a:ext>
            </a:extLst>
          </p:cNvPr>
          <p:cNvCxnSpPr>
            <a:cxnSpLocks/>
          </p:cNvCxnSpPr>
          <p:nvPr/>
        </p:nvCxnSpPr>
        <p:spPr>
          <a:xfrm>
            <a:off x="248905" y="6249156"/>
            <a:ext cx="1023770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060358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CB76-6082-834D-9888-E67AEB2A5BE8}"/>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28C5FF05-A2DC-7841-A387-C1B5D78F8C1E}"/>
              </a:ext>
            </a:extLst>
          </p:cNvPr>
          <p:cNvSpPr>
            <a:spLocks noGrp="1"/>
          </p:cNvSpPr>
          <p:nvPr>
            <p:ph idx="1"/>
          </p:nvPr>
        </p:nvSpPr>
        <p:spPr>
          <a:xfrm>
            <a:off x="838200" y="1825625"/>
            <a:ext cx="8390860" cy="4351338"/>
          </a:xfrm>
        </p:spPr>
        <p:txBody>
          <a:bodyPr/>
          <a:lstStyle/>
          <a:p>
            <a:r>
              <a:rPr lang="en-GB" dirty="0"/>
              <a:t>A </a:t>
            </a:r>
            <a:r>
              <a:rPr lang="en-GB" b="1" dirty="0"/>
              <a:t>periodic</a:t>
            </a:r>
            <a:r>
              <a:rPr lang="en-GB" dirty="0"/>
              <a:t> force is applied to a steel guitar string using an electromagnet. Investigate the </a:t>
            </a:r>
            <a:r>
              <a:rPr lang="en-GB" b="1" dirty="0"/>
              <a:t>motion</a:t>
            </a:r>
            <a:r>
              <a:rPr lang="en-GB" dirty="0"/>
              <a:t> of the guitar string </a:t>
            </a:r>
            <a:r>
              <a:rPr lang="en-GB" b="1" dirty="0"/>
              <a:t>around its resonance frequency</a:t>
            </a:r>
          </a:p>
          <a:p>
            <a:endParaRPr lang="en-GB" dirty="0"/>
          </a:p>
          <a:p>
            <a:r>
              <a:rPr lang="en-GB" dirty="0"/>
              <a:t>Arising questions:</a:t>
            </a:r>
          </a:p>
          <a:p>
            <a:pPr lvl="1"/>
            <a:r>
              <a:rPr lang="en-GB" dirty="0"/>
              <a:t>Need to be steel and guitar string? Why so?</a:t>
            </a:r>
          </a:p>
          <a:p>
            <a:pPr lvl="1"/>
            <a:r>
              <a:rPr lang="en-GB" dirty="0"/>
              <a:t>How exactly forced?</a:t>
            </a:r>
          </a:p>
          <a:p>
            <a:pPr lvl="1"/>
            <a:r>
              <a:rPr lang="en-GB" dirty="0"/>
              <a:t>What can be interesting about a vibrating string??</a:t>
            </a:r>
          </a:p>
        </p:txBody>
      </p:sp>
      <p:sp>
        <p:nvSpPr>
          <p:cNvPr id="4" name="Slide Number Placeholder 3">
            <a:extLst>
              <a:ext uri="{FF2B5EF4-FFF2-40B4-BE49-F238E27FC236}">
                <a16:creationId xmlns:a16="http://schemas.microsoft.com/office/drawing/2014/main" id="{1D33A747-BA6C-2040-9403-2AE9F9AF128A}"/>
              </a:ext>
            </a:extLst>
          </p:cNvPr>
          <p:cNvSpPr>
            <a:spLocks noGrp="1"/>
          </p:cNvSpPr>
          <p:nvPr>
            <p:ph type="sldNum" sz="quarter" idx="12"/>
          </p:nvPr>
        </p:nvSpPr>
        <p:spPr/>
        <p:txBody>
          <a:bodyPr/>
          <a:lstStyle/>
          <a:p>
            <a:fld id="{ABB96BC9-36BC-CE41-89FF-34ABDD5EFFB2}" type="slidenum">
              <a:rPr lang="en-US" smtClean="0"/>
              <a:t>2</a:t>
            </a:fld>
            <a:endParaRPr lang="en-US"/>
          </a:p>
        </p:txBody>
      </p:sp>
    </p:spTree>
    <p:extLst>
      <p:ext uri="{BB962C8B-B14F-4D97-AF65-F5344CB8AC3E}">
        <p14:creationId xmlns:p14="http://schemas.microsoft.com/office/powerpoint/2010/main" val="38641789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6E4A06-EF0C-9F4A-9A20-8441DB4D8B5C}"/>
              </a:ext>
            </a:extLst>
          </p:cNvPr>
          <p:cNvPicPr>
            <a:picLocks noChangeAspect="1"/>
          </p:cNvPicPr>
          <p:nvPr/>
        </p:nvPicPr>
        <p:blipFill>
          <a:blip r:embed="rId3"/>
          <a:stretch>
            <a:fillRect/>
          </a:stretch>
        </p:blipFill>
        <p:spPr>
          <a:xfrm>
            <a:off x="5658365" y="2538111"/>
            <a:ext cx="4828245" cy="3711045"/>
          </a:xfrm>
          <a:prstGeom prst="rect">
            <a:avLst/>
          </a:prstGeom>
        </p:spPr>
      </p:pic>
      <p:sp>
        <p:nvSpPr>
          <p:cNvPr id="2" name="Title 1">
            <a:extLst>
              <a:ext uri="{FF2B5EF4-FFF2-40B4-BE49-F238E27FC236}">
                <a16:creationId xmlns:a16="http://schemas.microsoft.com/office/drawing/2014/main" id="{1391E1B4-B6EA-D74B-BBE8-6B297029AAB2}"/>
              </a:ext>
            </a:extLst>
          </p:cNvPr>
          <p:cNvSpPr>
            <a:spLocks noGrp="1"/>
          </p:cNvSpPr>
          <p:nvPr>
            <p:ph type="title"/>
          </p:nvPr>
        </p:nvSpPr>
        <p:spPr/>
        <p:txBody>
          <a:bodyPr/>
          <a:lstStyle/>
          <a:p>
            <a:r>
              <a:rPr lang="en-US" dirty="0"/>
              <a:t>Limitation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8FE655-5D06-6D4E-AAC5-FA3B26CD7E6A}"/>
                  </a:ext>
                </a:extLst>
              </p:cNvPr>
              <p:cNvSpPr>
                <a:spLocks noGrp="1"/>
              </p:cNvSpPr>
              <p:nvPr>
                <p:ph idx="1"/>
              </p:nvPr>
            </p:nvSpPr>
            <p:spPr>
              <a:xfrm>
                <a:off x="838200" y="1825625"/>
                <a:ext cx="9047205" cy="4351338"/>
              </a:xfrm>
            </p:spPr>
            <p:txBody>
              <a:bodyPr/>
              <a:lstStyle/>
              <a:p>
                <a:r>
                  <a:rPr lang="en-US" dirty="0"/>
                  <a:t>Considering an external periodic forcing </a:t>
                </a: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DC8FE655-5D06-6D4E-AAC5-FA3B26CD7E6A}"/>
                  </a:ext>
                </a:extLst>
              </p:cNvPr>
              <p:cNvSpPr>
                <a:spLocks noGrp="1" noRot="1" noChangeAspect="1" noMove="1" noResize="1" noEditPoints="1" noAdjustHandles="1" noChangeArrowheads="1" noChangeShapeType="1" noTextEdit="1"/>
              </p:cNvSpPr>
              <p:nvPr>
                <p:ph idx="1"/>
              </p:nvPr>
            </p:nvSpPr>
            <p:spPr>
              <a:xfrm>
                <a:off x="838200" y="1825625"/>
                <a:ext cx="9047205" cy="4351338"/>
              </a:xfrm>
              <a:blipFill>
                <a:blip r:embed="rId4"/>
                <a:stretch>
                  <a:fillRect l="-1262"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3BF3CE1-0453-DA4E-A067-DEFAD01CDB3D}"/>
              </a:ext>
            </a:extLst>
          </p:cNvPr>
          <p:cNvSpPr>
            <a:spLocks noGrp="1"/>
          </p:cNvSpPr>
          <p:nvPr>
            <p:ph type="sldNum" sz="quarter" idx="12"/>
          </p:nvPr>
        </p:nvSpPr>
        <p:spPr/>
        <p:txBody>
          <a:bodyPr/>
          <a:lstStyle/>
          <a:p>
            <a:fld id="{ABB96BC9-36BC-CE41-89FF-34ABDD5EFFB2}" type="slidenum">
              <a:rPr lang="en-US" smtClean="0"/>
              <a:pPr/>
              <a:t>20</a:t>
            </a:fld>
            <a:endParaRPr lang="en-US" sz="36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FC07CC1-4AA2-1046-8CF8-373004205162}"/>
                  </a:ext>
                </a:extLst>
              </p:cNvPr>
              <p:cNvSpPr/>
              <p:nvPr/>
            </p:nvSpPr>
            <p:spPr>
              <a:xfrm>
                <a:off x="6547021" y="520884"/>
                <a:ext cx="3536092" cy="9888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𝑑</m:t>
                              </m:r>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𝑦</m:t>
                          </m:r>
                        </m:num>
                        <m:den>
                          <m:r>
                            <a:rPr lang="en-GB" sz="2800" b="0" i="1" smtClean="0">
                              <a:solidFill>
                                <a:schemeClr val="tx1"/>
                              </a:solidFill>
                              <a:latin typeface="Cambria Math" panose="02040503050406030204" pitchFamily="18" charset="0"/>
                            </a:rPr>
                            <m:t>𝑑</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𝑡</m:t>
                              </m:r>
                            </m:e>
                            <m:sup>
                              <m:r>
                                <a:rPr lang="en-GB" sz="2800" b="0" i="1" smtClean="0">
                                  <a:solidFill>
                                    <a:schemeClr val="tx1"/>
                                  </a:solidFill>
                                  <a:latin typeface="Cambria Math" panose="02040503050406030204" pitchFamily="18" charset="0"/>
                                </a:rPr>
                                <m:t>2</m:t>
                              </m:r>
                            </m:sup>
                          </m:sSup>
                        </m:den>
                      </m:f>
                      <m:r>
                        <a:rPr lang="en-GB" sz="2800" b="0" i="1" smtClean="0">
                          <a:solidFill>
                            <a:schemeClr val="tx1"/>
                          </a:solidFill>
                          <a:latin typeface="Cambria Math" panose="02040503050406030204" pitchFamily="18" charset="0"/>
                        </a:rPr>
                        <m:t>=</m:t>
                      </m:r>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𝑇</m:t>
                          </m:r>
                        </m:num>
                        <m:den>
                          <m:r>
                            <a:rPr lang="en-GB" sz="2800" b="0" i="1" smtClean="0">
                              <a:solidFill>
                                <a:schemeClr val="tx1"/>
                              </a:solidFill>
                              <a:latin typeface="Cambria Math" panose="02040503050406030204" pitchFamily="18" charset="0"/>
                            </a:rPr>
                            <m:t>𝜇</m:t>
                          </m:r>
                        </m:den>
                      </m:f>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𝑑</m:t>
                              </m:r>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𝑦</m:t>
                          </m:r>
                        </m:num>
                        <m:den>
                          <m:r>
                            <a:rPr lang="en-GB" sz="2800" b="0" i="1" smtClean="0">
                              <a:solidFill>
                                <a:schemeClr val="tx1"/>
                              </a:solidFill>
                              <a:latin typeface="Cambria Math" panose="02040503050406030204" pitchFamily="18" charset="0"/>
                            </a:rPr>
                            <m:t>𝑑</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𝑥</m:t>
                              </m:r>
                            </m:e>
                            <m:sup>
                              <m:r>
                                <a:rPr lang="en-GB" sz="2800" b="0" i="1" smtClean="0">
                                  <a:solidFill>
                                    <a:schemeClr val="tx1"/>
                                  </a:solidFill>
                                  <a:latin typeface="Cambria Math" panose="02040503050406030204" pitchFamily="18" charset="0"/>
                                </a:rPr>
                                <m:t>2</m:t>
                              </m:r>
                            </m:sup>
                          </m:sSup>
                        </m:den>
                      </m:f>
                      <m:r>
                        <a:rPr lang="en-GB" sz="2800" b="0" i="0" smtClean="0">
                          <a:solidFill>
                            <a:schemeClr val="tx1"/>
                          </a:solidFill>
                          <a:latin typeface="Cambria Math" panose="02040503050406030204" pitchFamily="18" charset="0"/>
                        </a:rPr>
                        <m:t>+</m:t>
                      </m:r>
                      <m:r>
                        <m:rPr>
                          <m:sty m:val="p"/>
                        </m:rPr>
                        <a:rPr lang="en-GB" sz="2800" b="0" i="0" smtClean="0">
                          <a:solidFill>
                            <a:schemeClr val="tx1"/>
                          </a:solidFill>
                          <a:latin typeface="Cambria Math" panose="02040503050406030204" pitchFamily="18" charset="0"/>
                        </a:rPr>
                        <m:t>F</m:t>
                      </m:r>
                      <m:r>
                        <a:rPr lang="en-GB" sz="2800" b="0" i="0" smtClean="0">
                          <a:solidFill>
                            <a:schemeClr val="tx1"/>
                          </a:solidFill>
                          <a:latin typeface="Cambria Math" panose="02040503050406030204" pitchFamily="18" charset="0"/>
                        </a:rPr>
                        <m:t>(</m:t>
                      </m:r>
                      <m:r>
                        <m:rPr>
                          <m:sty m:val="p"/>
                        </m:rPr>
                        <a:rPr lang="en-GB" sz="2800" b="0" i="0" smtClean="0">
                          <a:solidFill>
                            <a:schemeClr val="tx1"/>
                          </a:solidFill>
                          <a:latin typeface="Cambria Math" panose="02040503050406030204" pitchFamily="18" charset="0"/>
                        </a:rPr>
                        <m:t>x</m:t>
                      </m:r>
                      <m:r>
                        <a:rPr lang="en-GB" sz="2800" b="0" i="0" smtClean="0">
                          <a:solidFill>
                            <a:schemeClr val="tx1"/>
                          </a:solidFill>
                          <a:latin typeface="Cambria Math" panose="02040503050406030204" pitchFamily="18" charset="0"/>
                        </a:rPr>
                        <m:t>,</m:t>
                      </m:r>
                      <m:r>
                        <m:rPr>
                          <m:sty m:val="p"/>
                        </m:rPr>
                        <a:rPr lang="en-GB" sz="2800" b="0" i="0" smtClean="0">
                          <a:solidFill>
                            <a:schemeClr val="tx1"/>
                          </a:solidFill>
                          <a:latin typeface="Cambria Math" panose="02040503050406030204" pitchFamily="18" charset="0"/>
                        </a:rPr>
                        <m:t>t</m:t>
                      </m:r>
                      <m:r>
                        <a:rPr lang="en-GB" sz="2800" b="0" i="0"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5" name="Rectangle 4">
                <a:extLst>
                  <a:ext uri="{FF2B5EF4-FFF2-40B4-BE49-F238E27FC236}">
                    <a16:creationId xmlns:a16="http://schemas.microsoft.com/office/drawing/2014/main" id="{1FC07CC1-4AA2-1046-8CF8-373004205162}"/>
                  </a:ext>
                </a:extLst>
              </p:cNvPr>
              <p:cNvSpPr>
                <a:spLocks noRot="1" noChangeAspect="1" noMove="1" noResize="1" noEditPoints="1" noAdjustHandles="1" noChangeArrowheads="1" noChangeShapeType="1" noTextEdit="1"/>
              </p:cNvSpPr>
              <p:nvPr/>
            </p:nvSpPr>
            <p:spPr>
              <a:xfrm>
                <a:off x="6547021" y="520884"/>
                <a:ext cx="3536092" cy="988828"/>
              </a:xfrm>
              <a:prstGeom prst="rect">
                <a:avLst/>
              </a:prstGeom>
              <a:blipFill>
                <a:blip r:embed="rId5"/>
                <a:stretch>
                  <a:fillRect l="-714" b="-7407"/>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A24E0FD-77EC-CB43-96BE-3D3A8A3B35A2}"/>
                  </a:ext>
                </a:extLst>
              </p:cNvPr>
              <p:cNvSpPr/>
              <p:nvPr/>
            </p:nvSpPr>
            <p:spPr>
              <a:xfrm>
                <a:off x="10083113" y="520884"/>
                <a:ext cx="1775638" cy="9888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dirty="0">
                    <a:solidFill>
                      <a:schemeClr val="tx1"/>
                    </a:solidFill>
                  </a:rPr>
                  <a:t>With  </a:t>
                </a:r>
                <a14:m>
                  <m:oMath xmlns:m="http://schemas.openxmlformats.org/officeDocument/2006/math">
                    <m:f>
                      <m:fPr>
                        <m:ctrlPr>
                          <a:rPr lang="en-GB" sz="2400" b="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𝑇</m:t>
                        </m:r>
                      </m:num>
                      <m:den>
                        <m:r>
                          <a:rPr lang="en-GB" sz="2400" b="0" i="1" smtClean="0">
                            <a:solidFill>
                              <a:schemeClr val="tx1"/>
                            </a:solidFill>
                            <a:latin typeface="Cambria Math" panose="02040503050406030204" pitchFamily="18" charset="0"/>
                          </a:rPr>
                          <m:t>𝜇</m:t>
                        </m:r>
                      </m:den>
                    </m:f>
                    <m:r>
                      <a:rPr lang="en-GB" sz="2400" b="0" i="1" smtClean="0">
                        <a:solidFill>
                          <a:schemeClr val="tx1"/>
                        </a:solidFill>
                        <a:latin typeface="Cambria Math" panose="02040503050406030204" pitchFamily="18" charset="0"/>
                      </a:rPr>
                      <m:t>=</m:t>
                    </m:r>
                    <m:sSup>
                      <m:sSupPr>
                        <m:ctrlPr>
                          <a:rPr lang="en-GB" sz="2400" b="0" i="1" smtClean="0">
                            <a:solidFill>
                              <a:schemeClr val="tx1"/>
                            </a:solidFill>
                            <a:latin typeface="Cambria Math" panose="02040503050406030204" pitchFamily="18" charset="0"/>
                          </a:rPr>
                        </m:ctrlPr>
                      </m:sSupPr>
                      <m:e>
                        <m:r>
                          <a:rPr lang="en-GB" sz="2400" b="0" i="1" smtClean="0">
                            <a:solidFill>
                              <a:schemeClr val="tx1"/>
                            </a:solidFill>
                            <a:latin typeface="Cambria Math" panose="02040503050406030204" pitchFamily="18" charset="0"/>
                          </a:rPr>
                          <m:t>𝑐</m:t>
                        </m:r>
                      </m:e>
                      <m:sup>
                        <m:r>
                          <a:rPr lang="en-GB" sz="2400" b="0" i="1" smtClean="0">
                            <a:solidFill>
                              <a:schemeClr val="tx1"/>
                            </a:solidFill>
                            <a:latin typeface="Cambria Math" panose="02040503050406030204" pitchFamily="18" charset="0"/>
                          </a:rPr>
                          <m:t>2</m:t>
                        </m:r>
                      </m:sup>
                    </m:sSup>
                  </m:oMath>
                </a14:m>
                <a:endParaRPr lang="en-US" sz="2400" dirty="0">
                  <a:solidFill>
                    <a:schemeClr val="tx1"/>
                  </a:solidFill>
                </a:endParaRPr>
              </a:p>
            </p:txBody>
          </p:sp>
        </mc:Choice>
        <mc:Fallback xmlns="">
          <p:sp>
            <p:nvSpPr>
              <p:cNvPr id="6" name="Rectangle 5">
                <a:extLst>
                  <a:ext uri="{FF2B5EF4-FFF2-40B4-BE49-F238E27FC236}">
                    <a16:creationId xmlns:a16="http://schemas.microsoft.com/office/drawing/2014/main" id="{CA24E0FD-77EC-CB43-96BE-3D3A8A3B35A2}"/>
                  </a:ext>
                </a:extLst>
              </p:cNvPr>
              <p:cNvSpPr>
                <a:spLocks noRot="1" noChangeAspect="1" noMove="1" noResize="1" noEditPoints="1" noAdjustHandles="1" noChangeArrowheads="1" noChangeShapeType="1" noTextEdit="1"/>
              </p:cNvSpPr>
              <p:nvPr/>
            </p:nvSpPr>
            <p:spPr>
              <a:xfrm>
                <a:off x="10083113" y="520884"/>
                <a:ext cx="1775638" cy="988828"/>
              </a:xfrm>
              <a:prstGeom prst="rect">
                <a:avLst/>
              </a:prstGeom>
              <a:blipFill>
                <a:blip r:embed="rId6"/>
                <a:stretch>
                  <a:fillRect l="-4930"/>
                </a:stretch>
              </a:blipFill>
              <a:ln w="19050">
                <a:solidFill>
                  <a:schemeClr val="tx1"/>
                </a:solidFill>
              </a:ln>
            </p:spPr>
            <p:txBody>
              <a:bodyPr/>
              <a:lstStyle/>
              <a:p>
                <a:r>
                  <a:rPr lang="en-US">
                    <a:noFill/>
                  </a:rPr>
                  <a:t> </a:t>
                </a:r>
              </a:p>
            </p:txBody>
          </p:sp>
        </mc:Fallback>
      </mc:AlternateContent>
      <p:pic>
        <p:nvPicPr>
          <p:cNvPr id="7" name="Picture 6">
            <a:extLst>
              <a:ext uri="{FF2B5EF4-FFF2-40B4-BE49-F238E27FC236}">
                <a16:creationId xmlns:a16="http://schemas.microsoft.com/office/drawing/2014/main" id="{320B61ED-6695-604D-B1BD-AB636853FB84}"/>
              </a:ext>
            </a:extLst>
          </p:cNvPr>
          <p:cNvPicPr>
            <a:picLocks noChangeAspect="1"/>
          </p:cNvPicPr>
          <p:nvPr/>
        </p:nvPicPr>
        <p:blipFill>
          <a:blip r:embed="rId7"/>
          <a:stretch>
            <a:fillRect/>
          </a:stretch>
        </p:blipFill>
        <p:spPr>
          <a:xfrm>
            <a:off x="1112387" y="2468420"/>
            <a:ext cx="3861801" cy="3765855"/>
          </a:xfrm>
          <a:prstGeom prst="rect">
            <a:avLst/>
          </a:prstGeom>
        </p:spPr>
      </p:pic>
      <p:sp>
        <p:nvSpPr>
          <p:cNvPr id="9" name="TextBox 8">
            <a:extLst>
              <a:ext uri="{FF2B5EF4-FFF2-40B4-BE49-F238E27FC236}">
                <a16:creationId xmlns:a16="http://schemas.microsoft.com/office/drawing/2014/main" id="{4D26EFC3-09F0-4B44-838D-5EB97EF0E0CF}"/>
              </a:ext>
            </a:extLst>
          </p:cNvPr>
          <p:cNvSpPr txBox="1"/>
          <p:nvPr/>
        </p:nvSpPr>
        <p:spPr>
          <a:xfrm>
            <a:off x="2446639" y="2175865"/>
            <a:ext cx="1989437" cy="523220"/>
          </a:xfrm>
          <a:prstGeom prst="rect">
            <a:avLst/>
          </a:prstGeom>
          <a:noFill/>
        </p:spPr>
        <p:txBody>
          <a:bodyPr wrap="square" rtlCol="0">
            <a:spAutoFit/>
          </a:bodyPr>
          <a:lstStyle/>
          <a:p>
            <a:r>
              <a:rPr lang="en-US" sz="2800" dirty="0"/>
              <a:t>Expectation</a:t>
            </a:r>
            <a:endParaRPr lang="en-US" sz="2400" dirty="0"/>
          </a:p>
        </p:txBody>
      </p:sp>
      <p:sp>
        <p:nvSpPr>
          <p:cNvPr id="10" name="TextBox 9">
            <a:extLst>
              <a:ext uri="{FF2B5EF4-FFF2-40B4-BE49-F238E27FC236}">
                <a16:creationId xmlns:a16="http://schemas.microsoft.com/office/drawing/2014/main" id="{172C1DE4-77B7-BE40-9777-B22542FBCA81}"/>
              </a:ext>
            </a:extLst>
          </p:cNvPr>
          <p:cNvSpPr txBox="1"/>
          <p:nvPr/>
        </p:nvSpPr>
        <p:spPr>
          <a:xfrm>
            <a:off x="7730183" y="2175865"/>
            <a:ext cx="1989437" cy="523220"/>
          </a:xfrm>
          <a:prstGeom prst="rect">
            <a:avLst/>
          </a:prstGeom>
          <a:noFill/>
        </p:spPr>
        <p:txBody>
          <a:bodyPr wrap="square" rtlCol="0">
            <a:spAutoFit/>
          </a:bodyPr>
          <a:lstStyle/>
          <a:p>
            <a:r>
              <a:rPr lang="en-US" sz="2800" dirty="0"/>
              <a:t>Reality</a:t>
            </a:r>
            <a:endParaRPr lang="en-US" sz="2400" dirty="0"/>
          </a:p>
        </p:txBody>
      </p:sp>
      <p:sp>
        <p:nvSpPr>
          <p:cNvPr id="12" name="TextBox 11">
            <a:extLst>
              <a:ext uri="{FF2B5EF4-FFF2-40B4-BE49-F238E27FC236}">
                <a16:creationId xmlns:a16="http://schemas.microsoft.com/office/drawing/2014/main" id="{29CC745E-F656-BF45-84FD-F239494036EC}"/>
              </a:ext>
            </a:extLst>
          </p:cNvPr>
          <p:cNvSpPr txBox="1"/>
          <p:nvPr/>
        </p:nvSpPr>
        <p:spPr>
          <a:xfrm>
            <a:off x="195648" y="6249156"/>
            <a:ext cx="11020551" cy="646331"/>
          </a:xfrm>
          <a:prstGeom prst="rect">
            <a:avLst/>
          </a:prstGeom>
          <a:noFill/>
        </p:spPr>
        <p:txBody>
          <a:bodyPr wrap="square" rtlCol="0">
            <a:spAutoFit/>
          </a:bodyPr>
          <a:lstStyle/>
          <a:p>
            <a:r>
              <a:rPr lang="en-GB" dirty="0"/>
              <a:t>M. Carla, Measurements on a guitar string as an example of a physical nonlinear driven oscillator. AJP (2017)</a:t>
            </a:r>
          </a:p>
          <a:p>
            <a:r>
              <a:rPr lang="en-GB" dirty="0"/>
              <a:t>T. C. </a:t>
            </a:r>
            <a:r>
              <a:rPr lang="en-GB" dirty="0" err="1"/>
              <a:t>Molteno</a:t>
            </a:r>
            <a:r>
              <a:rPr lang="en-GB" dirty="0"/>
              <a:t>, An experimental investigation into the dynamics of a string. AJP (2004)</a:t>
            </a:r>
            <a:endParaRPr lang="en-US" dirty="0"/>
          </a:p>
        </p:txBody>
      </p:sp>
      <p:cxnSp>
        <p:nvCxnSpPr>
          <p:cNvPr id="13" name="Straight Connector 12">
            <a:extLst>
              <a:ext uri="{FF2B5EF4-FFF2-40B4-BE49-F238E27FC236}">
                <a16:creationId xmlns:a16="http://schemas.microsoft.com/office/drawing/2014/main" id="{12E3D7F1-1769-2343-B7F6-055AD4F9FBA4}"/>
              </a:ext>
            </a:extLst>
          </p:cNvPr>
          <p:cNvCxnSpPr>
            <a:cxnSpLocks/>
          </p:cNvCxnSpPr>
          <p:nvPr/>
        </p:nvCxnSpPr>
        <p:spPr>
          <a:xfrm>
            <a:off x="248905" y="6249156"/>
            <a:ext cx="1023770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01762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Basic theory</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4"/>
            <a:ext cx="8039986" cy="4755647"/>
          </a:xfrm>
        </p:spPr>
        <p:txBody>
          <a:bodyPr/>
          <a:lstStyle/>
          <a:p>
            <a:pPr marL="0" indent="0">
              <a:buNone/>
            </a:pPr>
            <a:r>
              <a:rPr lang="en-US" dirty="0"/>
              <a:t>What went wrong?</a:t>
            </a:r>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We assumed some things</a:t>
            </a:r>
          </a:p>
          <a:p>
            <a:pPr lvl="1"/>
            <a:r>
              <a:rPr lang="en-US" dirty="0"/>
              <a:t>Constant tension</a:t>
            </a:r>
          </a:p>
          <a:p>
            <a:pPr lvl="1"/>
            <a:r>
              <a:rPr lang="en-US" dirty="0"/>
              <a:t>Small amplitudes</a:t>
            </a:r>
          </a:p>
          <a:p>
            <a:pPr lvl="1"/>
            <a:r>
              <a:rPr lang="en-US" dirty="0"/>
              <a:t>Planar motion</a:t>
            </a:r>
          </a:p>
        </p:txBody>
      </p:sp>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33529F99-7B03-DD4E-917B-84FDD5E1095A}"/>
                  </a:ext>
                </a:extLst>
              </p:cNvPr>
              <p:cNvGraphicFramePr>
                <a:graphicFrameLocks noChangeAspect="1"/>
              </p:cNvGraphicFramePr>
              <p:nvPr>
                <p:extLst>
                  <p:ext uri="{D42A27DB-BD31-4B8C-83A1-F6EECF244321}">
                    <p14:modId xmlns:p14="http://schemas.microsoft.com/office/powerpoint/2010/main" val="2615745603"/>
                  </p:ext>
                </p:extLst>
              </p:nvPr>
            </p:nvGraphicFramePr>
            <p:xfrm>
              <a:off x="1507524" y="2346600"/>
              <a:ext cx="3476802" cy="1955701"/>
            </p:xfrm>
            <a:graphic>
              <a:graphicData uri="http://schemas.microsoft.com/office/powerpoint/2016/slidezoom">
                <pslz:sldZm>
                  <pslz:sldZmObj sldId="267" cId="2890484282">
                    <pslz:zmPr id="{11ACFB29-65D6-0242-A38F-D58B0D595A55}" returnToParent="0" transitionDur="1000">
                      <p166:blipFill xmlns:p166="http://schemas.microsoft.com/office/powerpoint/2016/6/main">
                        <a:blip r:embed="rId3"/>
                        <a:stretch>
                          <a:fillRect/>
                        </a:stretch>
                      </p166:blipFill>
                      <p166:spPr xmlns:p166="http://schemas.microsoft.com/office/powerpoint/2016/6/main">
                        <a:xfrm>
                          <a:off x="0" y="0"/>
                          <a:ext cx="3476802" cy="1955701"/>
                        </a:xfrm>
                        <a:prstGeom prst="rect">
                          <a:avLst/>
                        </a:prstGeom>
                        <a:ln w="3175">
                          <a:solidFill>
                            <a:schemeClr val="tx1"/>
                          </a:solidFill>
                        </a:ln>
                      </p166:spPr>
                    </pslz:zmPr>
                  </pslz:sldZmObj>
                </pslz:sldZm>
              </a:graphicData>
            </a:graphic>
          </p:graphicFrame>
        </mc:Choice>
        <mc:Fallback xmlns="">
          <p:pic>
            <p:nvPicPr>
              <p:cNvPr id="17" name="Slide Zoom 16">
                <a:hlinkClick r:id="rId4" action="ppaction://hlinksldjump"/>
                <a:extLst>
                  <a:ext uri="{FF2B5EF4-FFF2-40B4-BE49-F238E27FC236}">
                    <a16:creationId xmlns:a16="http://schemas.microsoft.com/office/drawing/2014/main" id="{33529F99-7B03-DD4E-917B-84FDD5E1095A}"/>
                  </a:ext>
                </a:extLst>
              </p:cNvPr>
              <p:cNvPicPr>
                <a:picLocks noGrp="1" noRot="1" noChangeAspect="1" noMove="1" noResize="1" noEditPoints="1" noAdjustHandles="1" noChangeArrowheads="1" noChangeShapeType="1"/>
              </p:cNvPicPr>
              <p:nvPr/>
            </p:nvPicPr>
            <p:blipFill>
              <a:blip r:embed="rId5"/>
              <a:stretch>
                <a:fillRect/>
              </a:stretch>
            </p:blipFill>
            <p:spPr>
              <a:xfrm>
                <a:off x="1507524" y="2346600"/>
                <a:ext cx="3476802" cy="1955701"/>
              </a:xfrm>
              <a:prstGeom prst="rect">
                <a:avLst/>
              </a:prstGeom>
              <a:ln w="3175">
                <a:solidFill>
                  <a:schemeClr val="tx1"/>
                </a:solidFill>
              </a:ln>
            </p:spPr>
          </p:pic>
        </mc:Fallback>
      </mc:AlternateContent>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21</a:t>
            </a:fld>
            <a:endParaRPr lang="en-US"/>
          </a:p>
        </p:txBody>
      </p:sp>
    </p:spTree>
    <p:extLst>
      <p:ext uri="{BB962C8B-B14F-4D97-AF65-F5344CB8AC3E}">
        <p14:creationId xmlns:p14="http://schemas.microsoft.com/office/powerpoint/2010/main" val="6195269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3A209-F80C-8643-A042-BC4E2BB99128}"/>
              </a:ext>
            </a:extLst>
          </p:cNvPr>
          <p:cNvSpPr>
            <a:spLocks noGrp="1"/>
          </p:cNvSpPr>
          <p:nvPr>
            <p:ph type="title"/>
          </p:nvPr>
        </p:nvSpPr>
        <p:spPr/>
        <p:txBody>
          <a:bodyPr/>
          <a:lstStyle/>
          <a:p>
            <a:r>
              <a:rPr lang="en-US" dirty="0"/>
              <a:t>Past literature review</a:t>
            </a:r>
          </a:p>
        </p:txBody>
      </p:sp>
      <p:sp>
        <p:nvSpPr>
          <p:cNvPr id="5" name="Text Placeholder 4">
            <a:extLst>
              <a:ext uri="{FF2B5EF4-FFF2-40B4-BE49-F238E27FC236}">
                <a16:creationId xmlns:a16="http://schemas.microsoft.com/office/drawing/2014/main" id="{D227808C-9285-F349-9CD1-2C17BFDBBDC3}"/>
              </a:ext>
            </a:extLst>
          </p:cNvPr>
          <p:cNvSpPr>
            <a:spLocks noGrp="1"/>
          </p:cNvSpPr>
          <p:nvPr>
            <p:ph type="body" idx="1"/>
          </p:nvPr>
        </p:nvSpPr>
        <p:spPr/>
        <p:txBody>
          <a:bodyPr/>
          <a:lstStyle/>
          <a:p>
            <a:r>
              <a:rPr lang="en-US" dirty="0"/>
              <a:t>Problem No. 11 Guitar string</a:t>
            </a:r>
          </a:p>
        </p:txBody>
      </p:sp>
      <p:sp>
        <p:nvSpPr>
          <p:cNvPr id="6" name="Slide Number Placeholder 5">
            <a:extLst>
              <a:ext uri="{FF2B5EF4-FFF2-40B4-BE49-F238E27FC236}">
                <a16:creationId xmlns:a16="http://schemas.microsoft.com/office/drawing/2014/main" id="{7A2C3150-2B0E-0742-963B-8B295E0CFA50}"/>
              </a:ext>
            </a:extLst>
          </p:cNvPr>
          <p:cNvSpPr>
            <a:spLocks noGrp="1"/>
          </p:cNvSpPr>
          <p:nvPr>
            <p:ph type="sldNum" sz="quarter" idx="12"/>
          </p:nvPr>
        </p:nvSpPr>
        <p:spPr/>
        <p:txBody>
          <a:bodyPr/>
          <a:lstStyle/>
          <a:p>
            <a:fld id="{ABB96BC9-36BC-CE41-89FF-34ABDD5EFFB2}" type="slidenum">
              <a:rPr lang="en-US" smtClean="0"/>
              <a:t>22</a:t>
            </a:fld>
            <a:endParaRPr lang="en-US"/>
          </a:p>
        </p:txBody>
      </p:sp>
    </p:spTree>
    <p:extLst>
      <p:ext uri="{BB962C8B-B14F-4D97-AF65-F5344CB8AC3E}">
        <p14:creationId xmlns:p14="http://schemas.microsoft.com/office/powerpoint/2010/main" val="5819556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GB" dirty="0" err="1"/>
              <a:t>Oplinger</a:t>
            </a:r>
            <a:r>
              <a:rPr lang="en-GB" dirty="0"/>
              <a:t> 1960</a:t>
            </a:r>
            <a:endParaRPr lang="en-US" dirty="0"/>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pPr marL="0" indent="0">
              <a:buNone/>
            </a:pPr>
            <a:r>
              <a:rPr lang="en-US" dirty="0"/>
              <a:t>“Modified wave equation for transverse motion”: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Accounts for tension changes</a:t>
            </a:r>
          </a:p>
          <a:p>
            <a:pPr marL="0" indent="0">
              <a:lnSpc>
                <a:spcPct val="100000"/>
              </a:lnSpc>
              <a:buNone/>
            </a:pPr>
            <a:endParaRPr lang="en-US" dirty="0"/>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23</a:t>
            </a:fld>
            <a:endParaRPr lang="en-US"/>
          </a:p>
        </p:txBody>
      </p:sp>
      <p:sp>
        <p:nvSpPr>
          <p:cNvPr id="33" name="TextBox 32">
            <a:extLst>
              <a:ext uri="{FF2B5EF4-FFF2-40B4-BE49-F238E27FC236}">
                <a16:creationId xmlns:a16="http://schemas.microsoft.com/office/drawing/2014/main" id="{9FB8D347-7C1B-0243-9EE9-8EC01ABD6237}"/>
              </a:ext>
            </a:extLst>
          </p:cNvPr>
          <p:cNvSpPr txBox="1"/>
          <p:nvPr/>
        </p:nvSpPr>
        <p:spPr>
          <a:xfrm>
            <a:off x="333632" y="6366003"/>
            <a:ext cx="10515600" cy="369332"/>
          </a:xfrm>
          <a:prstGeom prst="rect">
            <a:avLst/>
          </a:prstGeom>
          <a:noFill/>
        </p:spPr>
        <p:txBody>
          <a:bodyPr wrap="square" rtlCol="0">
            <a:spAutoFit/>
          </a:bodyPr>
          <a:lstStyle/>
          <a:p>
            <a:r>
              <a:rPr lang="en-GB" dirty="0" err="1"/>
              <a:t>Oplinger</a:t>
            </a:r>
            <a:r>
              <a:rPr lang="en-GB" dirty="0"/>
              <a:t>, D. W. (1960). </a:t>
            </a:r>
            <a:r>
              <a:rPr lang="en-GB" i="1" dirty="0"/>
              <a:t>Frequency Response of a Nonlinear Stretched String. (1960) </a:t>
            </a:r>
            <a:r>
              <a:rPr lang="en-GB" dirty="0"/>
              <a:t>doi:10.1121/1.1907948 </a:t>
            </a:r>
            <a:endParaRPr lang="en-US" dirty="0"/>
          </a:p>
        </p:txBody>
      </p:sp>
      <p:cxnSp>
        <p:nvCxnSpPr>
          <p:cNvPr id="35" name="Straight Connector 34">
            <a:extLst>
              <a:ext uri="{FF2B5EF4-FFF2-40B4-BE49-F238E27FC236}">
                <a16:creationId xmlns:a16="http://schemas.microsoft.com/office/drawing/2014/main" id="{796574B5-D08D-7E4A-BFE3-C721E21AE2C2}"/>
              </a:ext>
            </a:extLst>
          </p:cNvPr>
          <p:cNvCxnSpPr/>
          <p:nvPr/>
        </p:nvCxnSpPr>
        <p:spPr>
          <a:xfrm>
            <a:off x="333632" y="6356350"/>
            <a:ext cx="945056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79F38AB-BA6B-9D43-BF3F-9E01F61648AA}"/>
                  </a:ext>
                </a:extLst>
              </p:cNvPr>
              <p:cNvSpPr/>
              <p:nvPr/>
            </p:nvSpPr>
            <p:spPr>
              <a:xfrm>
                <a:off x="1195732" y="2244832"/>
                <a:ext cx="6885587" cy="11841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𝑑</m:t>
                              </m:r>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𝑦</m:t>
                          </m:r>
                        </m:num>
                        <m:den>
                          <m:r>
                            <a:rPr lang="en-GB" sz="2800" b="0" i="1" smtClean="0">
                              <a:solidFill>
                                <a:schemeClr val="tx1"/>
                              </a:solidFill>
                              <a:latin typeface="Cambria Math" panose="02040503050406030204" pitchFamily="18" charset="0"/>
                            </a:rPr>
                            <m:t>𝑑</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𝑡</m:t>
                              </m:r>
                            </m:e>
                            <m:sup>
                              <m:r>
                                <a:rPr lang="en-GB" sz="2800" b="0" i="1" smtClean="0">
                                  <a:solidFill>
                                    <a:schemeClr val="tx1"/>
                                  </a:solidFill>
                                  <a:latin typeface="Cambria Math" panose="02040503050406030204" pitchFamily="18" charset="0"/>
                                </a:rPr>
                                <m:t>2</m:t>
                              </m:r>
                            </m:sup>
                          </m:sSup>
                        </m:den>
                      </m:f>
                      <m:r>
                        <a:rPr lang="en-GB" sz="2800" b="0" i="1" smtClean="0">
                          <a:solidFill>
                            <a:schemeClr val="tx1"/>
                          </a:solidFill>
                          <a:latin typeface="Cambria Math" panose="02040503050406030204" pitchFamily="18" charset="0"/>
                        </a:rPr>
                        <m:t>=</m:t>
                      </m:r>
                      <m:f>
                        <m:fPr>
                          <m:ctrlPr>
                            <a:rPr lang="en-GB" sz="2800" b="0" i="1" smtClean="0">
                              <a:solidFill>
                                <a:schemeClr val="tx1"/>
                              </a:solidFill>
                              <a:latin typeface="Cambria Math" panose="02040503050406030204" pitchFamily="18" charset="0"/>
                            </a:rPr>
                          </m:ctrlPr>
                        </m:fPr>
                        <m:num>
                          <m:sSub>
                            <m:sSubPr>
                              <m:ctrlPr>
                                <a:rPr lang="en-GB" sz="2800" b="0" i="1" smtClean="0">
                                  <a:solidFill>
                                    <a:schemeClr val="tx1"/>
                                  </a:solidFill>
                                  <a:latin typeface="Cambria Math" panose="02040503050406030204" pitchFamily="18" charset="0"/>
                                </a:rPr>
                              </m:ctrlPr>
                            </m:sSubPr>
                            <m:e>
                              <m:r>
                                <a:rPr lang="en-GB" sz="2800" b="0" i="1" smtClean="0">
                                  <a:solidFill>
                                    <a:schemeClr val="tx1"/>
                                  </a:solidFill>
                                  <a:latin typeface="Cambria Math" panose="02040503050406030204" pitchFamily="18" charset="0"/>
                                </a:rPr>
                                <m:t>𝑇</m:t>
                              </m:r>
                            </m:e>
                            <m:sub>
                              <m:r>
                                <a:rPr lang="en-GB" sz="2800" b="0" i="1" smtClean="0">
                                  <a:solidFill>
                                    <a:schemeClr val="tx1"/>
                                  </a:solidFill>
                                  <a:latin typeface="Cambria Math" panose="02040503050406030204" pitchFamily="18" charset="0"/>
                                </a:rPr>
                                <m:t>0</m:t>
                              </m:r>
                            </m:sub>
                          </m:sSub>
                        </m:num>
                        <m:den>
                          <m:r>
                            <a:rPr lang="en-GB" sz="2800" b="0" i="1" smtClean="0">
                              <a:solidFill>
                                <a:schemeClr val="tx1"/>
                              </a:solidFill>
                              <a:latin typeface="Cambria Math" panose="02040503050406030204" pitchFamily="18" charset="0"/>
                            </a:rPr>
                            <m:t>𝜇</m:t>
                          </m:r>
                        </m:den>
                      </m:f>
                      <m:f>
                        <m:fPr>
                          <m:ctrlPr>
                            <a:rPr lang="en-GB" sz="2800" b="0" i="1" smtClean="0">
                              <a:solidFill>
                                <a:schemeClr val="tx1"/>
                              </a:solidFill>
                              <a:latin typeface="Cambria Math" panose="02040503050406030204" pitchFamily="18" charset="0"/>
                            </a:rPr>
                          </m:ctrlPr>
                        </m:fPr>
                        <m:num>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𝑑</m:t>
                              </m:r>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𝑦</m:t>
                          </m:r>
                        </m:num>
                        <m:den>
                          <m:r>
                            <a:rPr lang="en-GB" sz="2800" b="0" i="1" smtClean="0">
                              <a:solidFill>
                                <a:schemeClr val="tx1"/>
                              </a:solidFill>
                              <a:latin typeface="Cambria Math" panose="02040503050406030204" pitchFamily="18" charset="0"/>
                            </a:rPr>
                            <m:t>𝑑</m:t>
                          </m:r>
                          <m:sSup>
                            <m:sSupPr>
                              <m:ctrlPr>
                                <a:rPr lang="en-GB" sz="2800" b="0" i="1" smtClean="0">
                                  <a:solidFill>
                                    <a:schemeClr val="tx1"/>
                                  </a:solidFill>
                                  <a:latin typeface="Cambria Math" panose="02040503050406030204" pitchFamily="18" charset="0"/>
                                </a:rPr>
                              </m:ctrlPr>
                            </m:sSupPr>
                            <m:e>
                              <m:r>
                                <a:rPr lang="en-GB" sz="2800" b="0" i="1" smtClean="0">
                                  <a:solidFill>
                                    <a:schemeClr val="tx1"/>
                                  </a:solidFill>
                                  <a:latin typeface="Cambria Math" panose="02040503050406030204" pitchFamily="18" charset="0"/>
                                </a:rPr>
                                <m:t>𝑥</m:t>
                              </m:r>
                            </m:e>
                            <m:sup>
                              <m:r>
                                <a:rPr lang="en-GB" sz="2800" b="0" i="1" smtClean="0">
                                  <a:solidFill>
                                    <a:schemeClr val="tx1"/>
                                  </a:solidFill>
                                  <a:latin typeface="Cambria Math" panose="02040503050406030204" pitchFamily="18" charset="0"/>
                                </a:rPr>
                                <m:t>2</m:t>
                              </m:r>
                            </m:sup>
                          </m:sSup>
                        </m:den>
                      </m:f>
                      <m:r>
                        <a:rPr lang="en-GB" sz="2800" b="0" i="0" smtClean="0">
                          <a:solidFill>
                            <a:schemeClr val="tx1"/>
                          </a:solidFill>
                          <a:latin typeface="Cambria Math" panose="02040503050406030204" pitchFamily="18" charset="0"/>
                        </a:rPr>
                        <m:t>+</m:t>
                      </m:r>
                      <m:f>
                        <m:fPr>
                          <m:ctrlPr>
                            <a:rPr lang="en-GB" sz="2800" b="0" i="1" smtClean="0">
                              <a:solidFill>
                                <a:schemeClr val="tx1"/>
                              </a:solidFill>
                              <a:latin typeface="Cambria Math" panose="02040503050406030204" pitchFamily="18" charset="0"/>
                            </a:rPr>
                          </m:ctrlPr>
                        </m:fPr>
                        <m:num>
                          <m:r>
                            <a:rPr lang="en-GB" sz="2800" b="0" i="0" smtClean="0">
                              <a:solidFill>
                                <a:schemeClr val="tx1"/>
                              </a:solidFill>
                              <a:latin typeface="Cambria Math" panose="02040503050406030204" pitchFamily="18" charset="0"/>
                            </a:rPr>
                            <m:t>1</m:t>
                          </m:r>
                        </m:num>
                        <m:den>
                          <m:r>
                            <a:rPr lang="en-GB" sz="2800" b="0" i="0" smtClean="0">
                              <a:solidFill>
                                <a:schemeClr val="tx1"/>
                              </a:solidFill>
                              <a:latin typeface="Cambria Math" panose="02040503050406030204" pitchFamily="18" charset="0"/>
                            </a:rPr>
                            <m:t>2</m:t>
                          </m:r>
                        </m:den>
                      </m:f>
                      <m:f>
                        <m:fPr>
                          <m:ctrlPr>
                            <a:rPr lang="en-GB" sz="2800" b="0" i="1" smtClean="0">
                              <a:solidFill>
                                <a:schemeClr val="tx1"/>
                              </a:solidFill>
                              <a:latin typeface="Cambria Math" panose="02040503050406030204" pitchFamily="18" charset="0"/>
                            </a:rPr>
                          </m:ctrlPr>
                        </m:fPr>
                        <m:num>
                          <m:r>
                            <m:rPr>
                              <m:sty m:val="p"/>
                            </m:rPr>
                            <a:rPr lang="en-GB" sz="2800" b="0" i="0" smtClean="0">
                              <a:solidFill>
                                <a:schemeClr val="tx1"/>
                              </a:solidFill>
                              <a:latin typeface="Cambria Math" panose="02040503050406030204" pitchFamily="18" charset="0"/>
                            </a:rPr>
                            <m:t>EA</m:t>
                          </m:r>
                        </m:num>
                        <m:den>
                          <m:r>
                            <a:rPr lang="en-GB" sz="2800" b="0" i="1" smtClean="0">
                              <a:solidFill>
                                <a:schemeClr val="tx1"/>
                              </a:solidFill>
                              <a:latin typeface="Cambria Math" panose="02040503050406030204" pitchFamily="18" charset="0"/>
                            </a:rPr>
                            <m:t>𝜇</m:t>
                          </m:r>
                        </m:den>
                      </m:f>
                      <m:d>
                        <m:dPr>
                          <m:begChr m:val="["/>
                          <m:endChr m:val="]"/>
                          <m:ctrlPr>
                            <a:rPr lang="en-GB" sz="2800" b="0" i="1" smtClean="0">
                              <a:solidFill>
                                <a:schemeClr val="tx1"/>
                              </a:solidFill>
                              <a:latin typeface="Cambria Math" panose="02040503050406030204" pitchFamily="18" charset="0"/>
                            </a:rPr>
                          </m:ctrlPr>
                        </m:dPr>
                        <m:e>
                          <m:f>
                            <m:fPr>
                              <m:ctrlPr>
                                <a:rPr lang="en-GB" sz="2800" b="0" i="1" smtClean="0">
                                  <a:solidFill>
                                    <a:schemeClr val="tx1"/>
                                  </a:solidFill>
                                  <a:latin typeface="Cambria Math" panose="02040503050406030204" pitchFamily="18" charset="0"/>
                                </a:rPr>
                              </m:ctrlPr>
                            </m:fPr>
                            <m:num>
                              <m:r>
                                <a:rPr lang="en-GB" sz="2800" b="0" i="0" smtClean="0">
                                  <a:solidFill>
                                    <a:schemeClr val="tx1"/>
                                  </a:solidFill>
                                  <a:latin typeface="Cambria Math" panose="02040503050406030204" pitchFamily="18" charset="0"/>
                                </a:rPr>
                                <m:t>1</m:t>
                              </m:r>
                            </m:num>
                            <m:den>
                              <m:r>
                                <m:rPr>
                                  <m:sty m:val="p"/>
                                </m:rPr>
                                <a:rPr lang="en-GB" sz="2800" b="0" i="0" smtClean="0">
                                  <a:solidFill>
                                    <a:schemeClr val="tx1"/>
                                  </a:solidFill>
                                  <a:latin typeface="Cambria Math" panose="02040503050406030204" pitchFamily="18" charset="0"/>
                                </a:rPr>
                                <m:t>L</m:t>
                              </m:r>
                            </m:den>
                          </m:f>
                          <m:nary>
                            <m:naryPr>
                              <m:ctrlPr>
                                <a:rPr lang="en-GB" sz="2800" b="0" i="1" smtClean="0">
                                  <a:solidFill>
                                    <a:schemeClr val="tx1"/>
                                  </a:solidFill>
                                  <a:latin typeface="Cambria Math" panose="02040503050406030204" pitchFamily="18" charset="0"/>
                                </a:rPr>
                              </m:ctrlPr>
                            </m:naryPr>
                            <m:sub>
                              <m:r>
                                <a:rPr lang="en-GB" sz="2800" b="0" i="1" smtClean="0">
                                  <a:solidFill>
                                    <a:schemeClr val="tx1"/>
                                  </a:solidFill>
                                  <a:latin typeface="Cambria Math" panose="02040503050406030204" pitchFamily="18" charset="0"/>
                                </a:rPr>
                                <m:t>0</m:t>
                              </m:r>
                            </m:sub>
                            <m:sup>
                              <m:r>
                                <a:rPr lang="en-GB" sz="2800" b="0" i="1" smtClean="0">
                                  <a:solidFill>
                                    <a:schemeClr val="tx1"/>
                                  </a:solidFill>
                                  <a:latin typeface="Cambria Math" panose="02040503050406030204" pitchFamily="18" charset="0"/>
                                </a:rPr>
                                <m:t>𝐿</m:t>
                              </m:r>
                            </m:sup>
                            <m:e>
                              <m:sSup>
                                <m:sSupPr>
                                  <m:ctrlPr>
                                    <a:rPr lang="en-GB" sz="2800" b="0" i="1" smtClean="0">
                                      <a:solidFill>
                                        <a:schemeClr val="tx1"/>
                                      </a:solidFill>
                                      <a:latin typeface="Cambria Math" panose="02040503050406030204" pitchFamily="18" charset="0"/>
                                    </a:rPr>
                                  </m:ctrlPr>
                                </m:sSupPr>
                                <m:e>
                                  <m:d>
                                    <m:dPr>
                                      <m:ctrlPr>
                                        <a:rPr lang="en-GB" sz="2800" b="0" i="1" smtClean="0">
                                          <a:solidFill>
                                            <a:schemeClr val="tx1"/>
                                          </a:solidFill>
                                          <a:latin typeface="Cambria Math" panose="02040503050406030204" pitchFamily="18" charset="0"/>
                                        </a:rPr>
                                      </m:ctrlPr>
                                    </m:dPr>
                                    <m:e>
                                      <m:f>
                                        <m:fPr>
                                          <m:ctrlPr>
                                            <a:rPr lang="en-GB" sz="2800" b="0" i="1" smtClean="0">
                                              <a:solidFill>
                                                <a:schemeClr val="tx1"/>
                                              </a:solidFill>
                                              <a:latin typeface="Cambria Math" panose="02040503050406030204" pitchFamily="18" charset="0"/>
                                            </a:rPr>
                                          </m:ctrlPr>
                                        </m:fPr>
                                        <m:num>
                                          <m:r>
                                            <a:rPr lang="en-GB" sz="2800" b="0" i="1" smtClean="0">
                                              <a:solidFill>
                                                <a:schemeClr val="tx1"/>
                                              </a:solidFill>
                                              <a:latin typeface="Cambria Math" panose="02040503050406030204" pitchFamily="18" charset="0"/>
                                            </a:rPr>
                                            <m:t>𝑑𝑦</m:t>
                                          </m:r>
                                        </m:num>
                                        <m:den>
                                          <m:r>
                                            <a:rPr lang="en-GB" sz="2800" b="0" i="1" smtClean="0">
                                              <a:solidFill>
                                                <a:schemeClr val="tx1"/>
                                              </a:solidFill>
                                              <a:latin typeface="Cambria Math" panose="02040503050406030204" pitchFamily="18" charset="0"/>
                                            </a:rPr>
                                            <m:t>𝑑𝑥</m:t>
                                          </m:r>
                                        </m:den>
                                      </m:f>
                                    </m:e>
                                  </m:d>
                                </m:e>
                                <m:sup>
                                  <m:r>
                                    <a:rPr lang="en-GB" sz="2800" b="0" i="1" smtClean="0">
                                      <a:solidFill>
                                        <a:schemeClr val="tx1"/>
                                      </a:solidFill>
                                      <a:latin typeface="Cambria Math" panose="02040503050406030204" pitchFamily="18" charset="0"/>
                                    </a:rPr>
                                    <m:t>2</m:t>
                                  </m:r>
                                </m:sup>
                              </m:sSup>
                              <m:r>
                                <a:rPr lang="en-GB" sz="2800" b="0" i="1" smtClean="0">
                                  <a:solidFill>
                                    <a:schemeClr val="tx1"/>
                                  </a:solidFill>
                                  <a:latin typeface="Cambria Math" panose="02040503050406030204" pitchFamily="18" charset="0"/>
                                </a:rPr>
                                <m:t>𝑑𝑥</m:t>
                              </m:r>
                              <m:r>
                                <a:rPr lang="en-GB" sz="2800" b="0" i="1" smtClean="0">
                                  <a:solidFill>
                                    <a:schemeClr val="tx1"/>
                                  </a:solidFill>
                                  <a:latin typeface="Cambria Math" panose="02040503050406030204" pitchFamily="18" charset="0"/>
                                </a:rPr>
                                <m:t> </m:t>
                              </m:r>
                            </m:e>
                          </m:nary>
                        </m:e>
                      </m:d>
                      <m:f>
                        <m:fPr>
                          <m:ctrlPr>
                            <a:rPr lang="en-GB" sz="2400" b="0" i="1" smtClean="0">
                              <a:solidFill>
                                <a:schemeClr val="tx1"/>
                              </a:solidFill>
                              <a:latin typeface="Cambria Math" panose="02040503050406030204" pitchFamily="18" charset="0"/>
                            </a:rPr>
                          </m:ctrlPr>
                        </m:fPr>
                        <m:num>
                          <m:sSup>
                            <m:sSupPr>
                              <m:ctrlPr>
                                <a:rPr lang="en-GB" sz="2400" b="0" i="1" smtClean="0">
                                  <a:solidFill>
                                    <a:schemeClr val="tx1"/>
                                  </a:solidFill>
                                  <a:latin typeface="Cambria Math" panose="02040503050406030204" pitchFamily="18" charset="0"/>
                                </a:rPr>
                              </m:ctrlPr>
                            </m:sSupPr>
                            <m:e>
                              <m:r>
                                <a:rPr lang="en-GB" sz="2400" b="0" i="1" smtClean="0">
                                  <a:solidFill>
                                    <a:schemeClr val="tx1"/>
                                  </a:solidFill>
                                  <a:latin typeface="Cambria Math" panose="02040503050406030204" pitchFamily="18" charset="0"/>
                                </a:rPr>
                                <m:t>𝑑</m:t>
                              </m:r>
                            </m:e>
                            <m:sup>
                              <m:r>
                                <a:rPr lang="en-GB" sz="2400" b="0" i="1" smtClean="0">
                                  <a:solidFill>
                                    <a:schemeClr val="tx1"/>
                                  </a:solidFill>
                                  <a:latin typeface="Cambria Math" panose="02040503050406030204" pitchFamily="18" charset="0"/>
                                </a:rPr>
                                <m:t>2</m:t>
                              </m:r>
                            </m:sup>
                          </m:sSup>
                          <m:r>
                            <a:rPr lang="en-GB" sz="2400" b="0" i="1" smtClean="0">
                              <a:solidFill>
                                <a:schemeClr val="tx1"/>
                              </a:solidFill>
                              <a:latin typeface="Cambria Math" panose="02040503050406030204" pitchFamily="18" charset="0"/>
                            </a:rPr>
                            <m:t>𝑦</m:t>
                          </m:r>
                        </m:num>
                        <m:den>
                          <m:r>
                            <a:rPr lang="en-GB" sz="2400" b="0" i="1" smtClean="0">
                              <a:solidFill>
                                <a:schemeClr val="tx1"/>
                              </a:solidFill>
                              <a:latin typeface="Cambria Math" panose="02040503050406030204" pitchFamily="18" charset="0"/>
                            </a:rPr>
                            <m:t>𝑑</m:t>
                          </m:r>
                          <m:sSup>
                            <m:sSupPr>
                              <m:ctrlPr>
                                <a:rPr lang="en-GB" sz="2400" b="0" i="1" smtClean="0">
                                  <a:solidFill>
                                    <a:schemeClr val="tx1"/>
                                  </a:solidFill>
                                  <a:latin typeface="Cambria Math" panose="02040503050406030204" pitchFamily="18" charset="0"/>
                                </a:rPr>
                              </m:ctrlPr>
                            </m:sSupPr>
                            <m:e>
                              <m:r>
                                <a:rPr lang="en-GB" sz="2400" b="0" i="1" smtClean="0">
                                  <a:solidFill>
                                    <a:schemeClr val="tx1"/>
                                  </a:solidFill>
                                  <a:latin typeface="Cambria Math" panose="02040503050406030204" pitchFamily="18" charset="0"/>
                                </a:rPr>
                                <m:t>𝑥</m:t>
                              </m:r>
                            </m:e>
                            <m:sup>
                              <m:r>
                                <a:rPr lang="en-GB" sz="2400" b="0" i="1" smtClean="0">
                                  <a:solidFill>
                                    <a:schemeClr val="tx1"/>
                                  </a:solidFill>
                                  <a:latin typeface="Cambria Math" panose="02040503050406030204" pitchFamily="18" charset="0"/>
                                </a:rPr>
                                <m:t>2</m:t>
                              </m:r>
                            </m:sup>
                          </m:sSup>
                        </m:den>
                      </m:f>
                    </m:oMath>
                  </m:oMathPara>
                </a14:m>
                <a:endParaRPr lang="en-US" sz="2400" dirty="0">
                  <a:solidFill>
                    <a:schemeClr val="tx1"/>
                  </a:solidFill>
                </a:endParaRPr>
              </a:p>
            </p:txBody>
          </p:sp>
        </mc:Choice>
        <mc:Fallback xmlns="">
          <p:sp>
            <p:nvSpPr>
              <p:cNvPr id="17" name="Rectangle 16">
                <a:extLst>
                  <a:ext uri="{FF2B5EF4-FFF2-40B4-BE49-F238E27FC236}">
                    <a16:creationId xmlns:a16="http://schemas.microsoft.com/office/drawing/2014/main" id="{979F38AB-BA6B-9D43-BF3F-9E01F61648AA}"/>
                  </a:ext>
                </a:extLst>
              </p:cNvPr>
              <p:cNvSpPr>
                <a:spLocks noRot="1" noChangeAspect="1" noMove="1" noResize="1" noEditPoints="1" noAdjustHandles="1" noChangeArrowheads="1" noChangeShapeType="1" noTextEdit="1"/>
              </p:cNvSpPr>
              <p:nvPr/>
            </p:nvSpPr>
            <p:spPr>
              <a:xfrm>
                <a:off x="1195732" y="2244832"/>
                <a:ext cx="6885587" cy="1184167"/>
              </a:xfrm>
              <a:prstGeom prst="rect">
                <a:avLst/>
              </a:prstGeom>
              <a:blipFill>
                <a:blip r:embed="rId3"/>
                <a:stretch>
                  <a:fillRect t="-136842" b="-207368"/>
                </a:stretch>
              </a:blipFill>
              <a:ln w="19050">
                <a:solidFill>
                  <a:schemeClr val="tx1"/>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5C10B115-BE85-EE4D-B16F-FEA931F2BB76}"/>
              </a:ext>
            </a:extLst>
          </p:cNvPr>
          <p:cNvPicPr>
            <a:picLocks noChangeAspect="1"/>
          </p:cNvPicPr>
          <p:nvPr/>
        </p:nvPicPr>
        <p:blipFill>
          <a:blip r:embed="rId4"/>
          <a:stretch>
            <a:fillRect/>
          </a:stretch>
        </p:blipFill>
        <p:spPr>
          <a:xfrm>
            <a:off x="8324192" y="3305251"/>
            <a:ext cx="3387467" cy="2803603"/>
          </a:xfrm>
          <a:prstGeom prst="rect">
            <a:avLst/>
          </a:prstGeom>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24E0413-EC7F-9C4C-A62A-7D68DF450A2B}"/>
                  </a:ext>
                </a:extLst>
              </p:cNvPr>
              <p:cNvSpPr/>
              <p:nvPr/>
            </p:nvSpPr>
            <p:spPr>
              <a:xfrm>
                <a:off x="1195732" y="3428999"/>
                <a:ext cx="2275367" cy="98882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sz="2800" b="0" i="1" smtClean="0">
                              <a:solidFill>
                                <a:schemeClr val="bg1">
                                  <a:lumMod val="65000"/>
                                </a:schemeClr>
                              </a:solidFill>
                              <a:latin typeface="Cambria Math" panose="02040503050406030204" pitchFamily="18" charset="0"/>
                            </a:rPr>
                          </m:ctrlPr>
                        </m:fPr>
                        <m:num>
                          <m:sSup>
                            <m:sSupPr>
                              <m:ctrlPr>
                                <a:rPr lang="en-GB" sz="2800" b="0" i="1" smtClean="0">
                                  <a:solidFill>
                                    <a:schemeClr val="bg1">
                                      <a:lumMod val="65000"/>
                                    </a:schemeClr>
                                  </a:solidFill>
                                  <a:latin typeface="Cambria Math" panose="02040503050406030204" pitchFamily="18" charset="0"/>
                                </a:rPr>
                              </m:ctrlPr>
                            </m:sSupPr>
                            <m:e>
                              <m:r>
                                <a:rPr lang="en-GB" sz="2800" b="0" i="1" smtClean="0">
                                  <a:solidFill>
                                    <a:schemeClr val="bg1">
                                      <a:lumMod val="65000"/>
                                    </a:schemeClr>
                                  </a:solidFill>
                                  <a:latin typeface="Cambria Math" panose="02040503050406030204" pitchFamily="18" charset="0"/>
                                </a:rPr>
                                <m:t>𝑑</m:t>
                              </m:r>
                            </m:e>
                            <m:sup>
                              <m:r>
                                <a:rPr lang="en-GB" sz="2800" b="0" i="1" smtClean="0">
                                  <a:solidFill>
                                    <a:schemeClr val="bg1">
                                      <a:lumMod val="65000"/>
                                    </a:schemeClr>
                                  </a:solidFill>
                                  <a:latin typeface="Cambria Math" panose="02040503050406030204" pitchFamily="18" charset="0"/>
                                </a:rPr>
                                <m:t>2</m:t>
                              </m:r>
                            </m:sup>
                          </m:sSup>
                          <m:r>
                            <a:rPr lang="en-GB" sz="2800" b="0" i="1" smtClean="0">
                              <a:solidFill>
                                <a:schemeClr val="bg1">
                                  <a:lumMod val="65000"/>
                                </a:schemeClr>
                              </a:solidFill>
                              <a:latin typeface="Cambria Math" panose="02040503050406030204" pitchFamily="18" charset="0"/>
                            </a:rPr>
                            <m:t>𝑦</m:t>
                          </m:r>
                        </m:num>
                        <m:den>
                          <m:r>
                            <a:rPr lang="en-GB" sz="2800" b="0" i="1" smtClean="0">
                              <a:solidFill>
                                <a:schemeClr val="bg1">
                                  <a:lumMod val="65000"/>
                                </a:schemeClr>
                              </a:solidFill>
                              <a:latin typeface="Cambria Math" panose="02040503050406030204" pitchFamily="18" charset="0"/>
                            </a:rPr>
                            <m:t>𝑑</m:t>
                          </m:r>
                          <m:sSup>
                            <m:sSupPr>
                              <m:ctrlPr>
                                <a:rPr lang="en-GB" sz="2800" b="0" i="1" smtClean="0">
                                  <a:solidFill>
                                    <a:schemeClr val="bg1">
                                      <a:lumMod val="65000"/>
                                    </a:schemeClr>
                                  </a:solidFill>
                                  <a:latin typeface="Cambria Math" panose="02040503050406030204" pitchFamily="18" charset="0"/>
                                </a:rPr>
                              </m:ctrlPr>
                            </m:sSupPr>
                            <m:e>
                              <m:r>
                                <a:rPr lang="en-GB" sz="2800" b="0" i="1" smtClean="0">
                                  <a:solidFill>
                                    <a:schemeClr val="bg1">
                                      <a:lumMod val="65000"/>
                                    </a:schemeClr>
                                  </a:solidFill>
                                  <a:latin typeface="Cambria Math" panose="02040503050406030204" pitchFamily="18" charset="0"/>
                                </a:rPr>
                                <m:t>𝑡</m:t>
                              </m:r>
                            </m:e>
                            <m:sup>
                              <m:r>
                                <a:rPr lang="en-GB" sz="2800" b="0" i="1" smtClean="0">
                                  <a:solidFill>
                                    <a:schemeClr val="bg1">
                                      <a:lumMod val="65000"/>
                                    </a:schemeClr>
                                  </a:solidFill>
                                  <a:latin typeface="Cambria Math" panose="02040503050406030204" pitchFamily="18" charset="0"/>
                                </a:rPr>
                                <m:t>2</m:t>
                              </m:r>
                            </m:sup>
                          </m:sSup>
                        </m:den>
                      </m:f>
                      <m:r>
                        <a:rPr lang="en-GB" sz="2800" b="0" i="1" smtClean="0">
                          <a:solidFill>
                            <a:schemeClr val="bg1">
                              <a:lumMod val="65000"/>
                            </a:schemeClr>
                          </a:solidFill>
                          <a:latin typeface="Cambria Math" panose="02040503050406030204" pitchFamily="18" charset="0"/>
                        </a:rPr>
                        <m:t>=</m:t>
                      </m:r>
                      <m:f>
                        <m:fPr>
                          <m:ctrlPr>
                            <a:rPr lang="en-GB" sz="2800" b="0" i="1" smtClean="0">
                              <a:solidFill>
                                <a:schemeClr val="bg1">
                                  <a:lumMod val="65000"/>
                                </a:schemeClr>
                              </a:solidFill>
                              <a:latin typeface="Cambria Math" panose="02040503050406030204" pitchFamily="18" charset="0"/>
                            </a:rPr>
                          </m:ctrlPr>
                        </m:fPr>
                        <m:num>
                          <m:r>
                            <a:rPr lang="en-GB" sz="2800" b="0" i="1" smtClean="0">
                              <a:solidFill>
                                <a:schemeClr val="bg1">
                                  <a:lumMod val="65000"/>
                                </a:schemeClr>
                              </a:solidFill>
                              <a:latin typeface="Cambria Math" panose="02040503050406030204" pitchFamily="18" charset="0"/>
                            </a:rPr>
                            <m:t>𝑇</m:t>
                          </m:r>
                        </m:num>
                        <m:den>
                          <m:r>
                            <a:rPr lang="en-GB" sz="2800" b="0" i="1" smtClean="0">
                              <a:solidFill>
                                <a:schemeClr val="bg1">
                                  <a:lumMod val="65000"/>
                                </a:schemeClr>
                              </a:solidFill>
                              <a:latin typeface="Cambria Math" panose="02040503050406030204" pitchFamily="18" charset="0"/>
                            </a:rPr>
                            <m:t>𝜇</m:t>
                          </m:r>
                        </m:den>
                      </m:f>
                      <m:f>
                        <m:fPr>
                          <m:ctrlPr>
                            <a:rPr lang="en-GB" sz="2800" b="0" i="1" smtClean="0">
                              <a:solidFill>
                                <a:schemeClr val="bg1">
                                  <a:lumMod val="65000"/>
                                </a:schemeClr>
                              </a:solidFill>
                              <a:latin typeface="Cambria Math" panose="02040503050406030204" pitchFamily="18" charset="0"/>
                            </a:rPr>
                          </m:ctrlPr>
                        </m:fPr>
                        <m:num>
                          <m:sSup>
                            <m:sSupPr>
                              <m:ctrlPr>
                                <a:rPr lang="en-GB" sz="2800" b="0" i="1" smtClean="0">
                                  <a:solidFill>
                                    <a:schemeClr val="bg1">
                                      <a:lumMod val="65000"/>
                                    </a:schemeClr>
                                  </a:solidFill>
                                  <a:latin typeface="Cambria Math" panose="02040503050406030204" pitchFamily="18" charset="0"/>
                                </a:rPr>
                              </m:ctrlPr>
                            </m:sSupPr>
                            <m:e>
                              <m:r>
                                <a:rPr lang="en-GB" sz="2800" b="0" i="1" smtClean="0">
                                  <a:solidFill>
                                    <a:schemeClr val="bg1">
                                      <a:lumMod val="65000"/>
                                    </a:schemeClr>
                                  </a:solidFill>
                                  <a:latin typeface="Cambria Math" panose="02040503050406030204" pitchFamily="18" charset="0"/>
                                </a:rPr>
                                <m:t>𝑑</m:t>
                              </m:r>
                            </m:e>
                            <m:sup>
                              <m:r>
                                <a:rPr lang="en-GB" sz="2800" b="0" i="1" smtClean="0">
                                  <a:solidFill>
                                    <a:schemeClr val="bg1">
                                      <a:lumMod val="65000"/>
                                    </a:schemeClr>
                                  </a:solidFill>
                                  <a:latin typeface="Cambria Math" panose="02040503050406030204" pitchFamily="18" charset="0"/>
                                </a:rPr>
                                <m:t>2</m:t>
                              </m:r>
                            </m:sup>
                          </m:sSup>
                          <m:r>
                            <a:rPr lang="en-GB" sz="2800" b="0" i="1" smtClean="0">
                              <a:solidFill>
                                <a:schemeClr val="bg1">
                                  <a:lumMod val="65000"/>
                                </a:schemeClr>
                              </a:solidFill>
                              <a:latin typeface="Cambria Math" panose="02040503050406030204" pitchFamily="18" charset="0"/>
                            </a:rPr>
                            <m:t>𝑦</m:t>
                          </m:r>
                        </m:num>
                        <m:den>
                          <m:r>
                            <a:rPr lang="en-GB" sz="2800" b="0" i="1" smtClean="0">
                              <a:solidFill>
                                <a:schemeClr val="bg1">
                                  <a:lumMod val="65000"/>
                                </a:schemeClr>
                              </a:solidFill>
                              <a:latin typeface="Cambria Math" panose="02040503050406030204" pitchFamily="18" charset="0"/>
                            </a:rPr>
                            <m:t>𝑑</m:t>
                          </m:r>
                          <m:sSup>
                            <m:sSupPr>
                              <m:ctrlPr>
                                <a:rPr lang="en-GB" sz="2800" b="0" i="1" smtClean="0">
                                  <a:solidFill>
                                    <a:schemeClr val="bg1">
                                      <a:lumMod val="65000"/>
                                    </a:schemeClr>
                                  </a:solidFill>
                                  <a:latin typeface="Cambria Math" panose="02040503050406030204" pitchFamily="18" charset="0"/>
                                </a:rPr>
                              </m:ctrlPr>
                            </m:sSupPr>
                            <m:e>
                              <m:r>
                                <a:rPr lang="en-GB" sz="2800" b="0" i="1" smtClean="0">
                                  <a:solidFill>
                                    <a:schemeClr val="bg1">
                                      <a:lumMod val="65000"/>
                                    </a:schemeClr>
                                  </a:solidFill>
                                  <a:latin typeface="Cambria Math" panose="02040503050406030204" pitchFamily="18" charset="0"/>
                                </a:rPr>
                                <m:t>𝑥</m:t>
                              </m:r>
                            </m:e>
                            <m:sup>
                              <m:r>
                                <a:rPr lang="en-GB" sz="2800" b="0" i="1" smtClean="0">
                                  <a:solidFill>
                                    <a:schemeClr val="bg1">
                                      <a:lumMod val="65000"/>
                                    </a:schemeClr>
                                  </a:solidFill>
                                  <a:latin typeface="Cambria Math" panose="02040503050406030204" pitchFamily="18" charset="0"/>
                                </a:rPr>
                                <m:t>2</m:t>
                              </m:r>
                            </m:sup>
                          </m:sSup>
                        </m:den>
                      </m:f>
                    </m:oMath>
                  </m:oMathPara>
                </a14:m>
                <a:endParaRPr lang="en-US" sz="2400" dirty="0">
                  <a:solidFill>
                    <a:schemeClr val="bg1">
                      <a:lumMod val="65000"/>
                    </a:schemeClr>
                  </a:solidFill>
                </a:endParaRPr>
              </a:p>
            </p:txBody>
          </p:sp>
        </mc:Choice>
        <mc:Fallback xmlns="">
          <p:sp>
            <p:nvSpPr>
              <p:cNvPr id="20" name="Rectangle 19">
                <a:extLst>
                  <a:ext uri="{FF2B5EF4-FFF2-40B4-BE49-F238E27FC236}">
                    <a16:creationId xmlns:a16="http://schemas.microsoft.com/office/drawing/2014/main" id="{C24E0413-EC7F-9C4C-A62A-7D68DF450A2B}"/>
                  </a:ext>
                </a:extLst>
              </p:cNvPr>
              <p:cNvSpPr>
                <a:spLocks noRot="1" noChangeAspect="1" noMove="1" noResize="1" noEditPoints="1" noAdjustHandles="1" noChangeArrowheads="1" noChangeShapeType="1" noTextEdit="1"/>
              </p:cNvSpPr>
              <p:nvPr/>
            </p:nvSpPr>
            <p:spPr>
              <a:xfrm>
                <a:off x="1195732" y="3428999"/>
                <a:ext cx="2275367" cy="988828"/>
              </a:xfrm>
              <a:prstGeom prst="rect">
                <a:avLst/>
              </a:prstGeom>
              <a:blipFill>
                <a:blip r:embed="rId5"/>
                <a:stretch>
                  <a:fillRect b="-8750"/>
                </a:stretch>
              </a:blipFill>
              <a:ln w="19050">
                <a:solidFill>
                  <a:schemeClr val="bg1">
                    <a:lumMod val="6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9640599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0B115-BE85-EE4D-B16F-FEA931F2BB76}"/>
              </a:ext>
            </a:extLst>
          </p:cNvPr>
          <p:cNvPicPr>
            <a:picLocks noChangeAspect="1"/>
          </p:cNvPicPr>
          <p:nvPr/>
        </p:nvPicPr>
        <p:blipFill>
          <a:blip r:embed="rId3"/>
          <a:stretch>
            <a:fillRect/>
          </a:stretch>
        </p:blipFill>
        <p:spPr>
          <a:xfrm>
            <a:off x="6096000" y="1461111"/>
            <a:ext cx="5615659" cy="4647744"/>
          </a:xfrm>
          <a:prstGeom prst="rect">
            <a:avLst/>
          </a:prstGeom>
        </p:spPr>
      </p:pic>
      <p:sp>
        <p:nvSpPr>
          <p:cNvPr id="5" name="Rectangle 4">
            <a:extLst>
              <a:ext uri="{FF2B5EF4-FFF2-40B4-BE49-F238E27FC236}">
                <a16:creationId xmlns:a16="http://schemas.microsoft.com/office/drawing/2014/main" id="{3166D73B-E708-1B46-A378-3D80C0F627C3}"/>
              </a:ext>
            </a:extLst>
          </p:cNvPr>
          <p:cNvSpPr/>
          <p:nvPr/>
        </p:nvSpPr>
        <p:spPr>
          <a:xfrm>
            <a:off x="6289589" y="1461111"/>
            <a:ext cx="1050325" cy="973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GB" dirty="0" err="1"/>
              <a:t>Oplinger</a:t>
            </a:r>
            <a:r>
              <a:rPr lang="en-GB" dirty="0"/>
              <a:t> 1960</a:t>
            </a:r>
            <a:endParaRPr lang="en-US" dirty="0"/>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pPr marL="0" indent="0">
              <a:buNone/>
            </a:pPr>
            <a:r>
              <a:rPr lang="en-US" dirty="0"/>
              <a:t>“Modified wave equation for transverse motion”:</a:t>
            </a:r>
          </a:p>
          <a:p>
            <a:pPr marL="0" indent="0">
              <a:buNone/>
            </a:pPr>
            <a:endParaRPr lang="en-US" dirty="0"/>
          </a:p>
          <a:p>
            <a:pPr marL="0" indent="0">
              <a:buNone/>
            </a:pPr>
            <a:r>
              <a:rPr lang="en-US" dirty="0"/>
              <a:t>Accounts for tension changes</a:t>
            </a:r>
          </a:p>
          <a:p>
            <a:pPr marL="0" indent="0">
              <a:buNone/>
            </a:pPr>
            <a:endParaRPr lang="en-US" dirty="0"/>
          </a:p>
          <a:p>
            <a:pPr marL="0" indent="0">
              <a:buNone/>
            </a:pPr>
            <a:r>
              <a:rPr lang="en-US" dirty="0"/>
              <a:t>Only one transverse direction</a:t>
            </a:r>
          </a:p>
          <a:p>
            <a:pPr marL="0" indent="0">
              <a:lnSpc>
                <a:spcPct val="100000"/>
              </a:lnSpc>
              <a:buNone/>
            </a:pPr>
            <a:endParaRPr lang="en-US" dirty="0"/>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24</a:t>
            </a:fld>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79F38AB-BA6B-9D43-BF3F-9E01F61648AA}"/>
                  </a:ext>
                </a:extLst>
              </p:cNvPr>
              <p:cNvSpPr/>
              <p:nvPr/>
            </p:nvSpPr>
            <p:spPr>
              <a:xfrm>
                <a:off x="1195733" y="2244833"/>
                <a:ext cx="3252700" cy="6219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sz="1200" b="0" i="1" smtClean="0">
                              <a:solidFill>
                                <a:schemeClr val="tx1"/>
                              </a:solidFill>
                              <a:latin typeface="Cambria Math" panose="02040503050406030204" pitchFamily="18" charset="0"/>
                            </a:rPr>
                          </m:ctrlPr>
                        </m:fPr>
                        <m:num>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𝑑</m:t>
                              </m:r>
                            </m:e>
                            <m:sup>
                              <m:r>
                                <a:rPr lang="en-GB" sz="1200" b="0" i="1" smtClean="0">
                                  <a:solidFill>
                                    <a:schemeClr val="tx1"/>
                                  </a:solidFill>
                                  <a:latin typeface="Cambria Math" panose="02040503050406030204" pitchFamily="18" charset="0"/>
                                </a:rPr>
                                <m:t>2</m:t>
                              </m:r>
                            </m:sup>
                          </m:sSup>
                          <m:r>
                            <a:rPr lang="en-GB" sz="1200" b="0" i="1" smtClean="0">
                              <a:solidFill>
                                <a:schemeClr val="tx1"/>
                              </a:solidFill>
                              <a:latin typeface="Cambria Math" panose="02040503050406030204" pitchFamily="18" charset="0"/>
                            </a:rPr>
                            <m:t>𝑦</m:t>
                          </m:r>
                        </m:num>
                        <m:den>
                          <m:r>
                            <a:rPr lang="en-GB" sz="1200" b="0" i="1" smtClean="0">
                              <a:solidFill>
                                <a:schemeClr val="tx1"/>
                              </a:solidFill>
                              <a:latin typeface="Cambria Math" panose="02040503050406030204" pitchFamily="18" charset="0"/>
                            </a:rPr>
                            <m:t>𝑑</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𝑡</m:t>
                              </m:r>
                            </m:e>
                            <m:sup>
                              <m:r>
                                <a:rPr lang="en-GB" sz="1200" b="0" i="1" smtClean="0">
                                  <a:solidFill>
                                    <a:schemeClr val="tx1"/>
                                  </a:solidFill>
                                  <a:latin typeface="Cambria Math" panose="02040503050406030204" pitchFamily="18" charset="0"/>
                                </a:rPr>
                                <m:t>2</m:t>
                              </m:r>
                            </m:sup>
                          </m:sSup>
                        </m:den>
                      </m:f>
                      <m:r>
                        <a:rPr lang="en-GB" sz="1200" b="0" i="1" smtClean="0">
                          <a:solidFill>
                            <a:schemeClr val="tx1"/>
                          </a:solidFill>
                          <a:latin typeface="Cambria Math" panose="02040503050406030204" pitchFamily="18" charset="0"/>
                        </a:rPr>
                        <m:t>=</m:t>
                      </m:r>
                      <m:f>
                        <m:fPr>
                          <m:ctrlPr>
                            <a:rPr lang="en-GB" sz="1200" b="0" i="1" smtClean="0">
                              <a:solidFill>
                                <a:schemeClr val="tx1"/>
                              </a:solidFill>
                              <a:latin typeface="Cambria Math" panose="02040503050406030204" pitchFamily="18" charset="0"/>
                            </a:rPr>
                          </m:ctrlPr>
                        </m:fPr>
                        <m:num>
                          <m:sSub>
                            <m:sSubPr>
                              <m:ctrlPr>
                                <a:rPr lang="en-GB" sz="1200" b="0" i="1" smtClean="0">
                                  <a:solidFill>
                                    <a:schemeClr val="tx1"/>
                                  </a:solidFill>
                                  <a:latin typeface="Cambria Math" panose="02040503050406030204" pitchFamily="18" charset="0"/>
                                </a:rPr>
                              </m:ctrlPr>
                            </m:sSubPr>
                            <m:e>
                              <m:r>
                                <a:rPr lang="en-GB" sz="1200" b="0" i="1" smtClean="0">
                                  <a:solidFill>
                                    <a:schemeClr val="tx1"/>
                                  </a:solidFill>
                                  <a:latin typeface="Cambria Math" panose="02040503050406030204" pitchFamily="18" charset="0"/>
                                </a:rPr>
                                <m:t>𝑇</m:t>
                              </m:r>
                            </m:e>
                            <m:sub>
                              <m:r>
                                <a:rPr lang="en-GB" sz="1200" b="0" i="1" smtClean="0">
                                  <a:solidFill>
                                    <a:schemeClr val="tx1"/>
                                  </a:solidFill>
                                  <a:latin typeface="Cambria Math" panose="02040503050406030204" pitchFamily="18" charset="0"/>
                                </a:rPr>
                                <m:t>0</m:t>
                              </m:r>
                            </m:sub>
                          </m:sSub>
                        </m:num>
                        <m:den>
                          <m:r>
                            <a:rPr lang="en-GB" sz="1200" b="0" i="1" smtClean="0">
                              <a:solidFill>
                                <a:schemeClr val="tx1"/>
                              </a:solidFill>
                              <a:latin typeface="Cambria Math" panose="02040503050406030204" pitchFamily="18" charset="0"/>
                            </a:rPr>
                            <m:t>𝜇</m:t>
                          </m:r>
                        </m:den>
                      </m:f>
                      <m:f>
                        <m:fPr>
                          <m:ctrlPr>
                            <a:rPr lang="en-GB" sz="1200" b="0" i="1" smtClean="0">
                              <a:solidFill>
                                <a:schemeClr val="tx1"/>
                              </a:solidFill>
                              <a:latin typeface="Cambria Math" panose="02040503050406030204" pitchFamily="18" charset="0"/>
                            </a:rPr>
                          </m:ctrlPr>
                        </m:fPr>
                        <m:num>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𝑑</m:t>
                              </m:r>
                            </m:e>
                            <m:sup>
                              <m:r>
                                <a:rPr lang="en-GB" sz="1200" b="0" i="1" smtClean="0">
                                  <a:solidFill>
                                    <a:schemeClr val="tx1"/>
                                  </a:solidFill>
                                  <a:latin typeface="Cambria Math" panose="02040503050406030204" pitchFamily="18" charset="0"/>
                                </a:rPr>
                                <m:t>2</m:t>
                              </m:r>
                            </m:sup>
                          </m:sSup>
                          <m:r>
                            <a:rPr lang="en-GB" sz="1200" b="0" i="1" smtClean="0">
                              <a:solidFill>
                                <a:schemeClr val="tx1"/>
                              </a:solidFill>
                              <a:latin typeface="Cambria Math" panose="02040503050406030204" pitchFamily="18" charset="0"/>
                            </a:rPr>
                            <m:t>𝑦</m:t>
                          </m:r>
                        </m:num>
                        <m:den>
                          <m:r>
                            <a:rPr lang="en-GB" sz="1200" b="0" i="1" smtClean="0">
                              <a:solidFill>
                                <a:schemeClr val="tx1"/>
                              </a:solidFill>
                              <a:latin typeface="Cambria Math" panose="02040503050406030204" pitchFamily="18" charset="0"/>
                            </a:rPr>
                            <m:t>𝑑</m:t>
                          </m:r>
                          <m:sSup>
                            <m:sSupPr>
                              <m:ctrlPr>
                                <a:rPr lang="en-GB" sz="1200" b="0" i="1" smtClean="0">
                                  <a:solidFill>
                                    <a:schemeClr val="tx1"/>
                                  </a:solidFill>
                                  <a:latin typeface="Cambria Math" panose="02040503050406030204" pitchFamily="18" charset="0"/>
                                </a:rPr>
                              </m:ctrlPr>
                            </m:sSupPr>
                            <m:e>
                              <m:r>
                                <a:rPr lang="en-GB" sz="1200" b="0" i="1" smtClean="0">
                                  <a:solidFill>
                                    <a:schemeClr val="tx1"/>
                                  </a:solidFill>
                                  <a:latin typeface="Cambria Math" panose="02040503050406030204" pitchFamily="18" charset="0"/>
                                </a:rPr>
                                <m:t>𝑥</m:t>
                              </m:r>
                            </m:e>
                            <m:sup>
                              <m:r>
                                <a:rPr lang="en-GB" sz="1200" b="0" i="1" smtClean="0">
                                  <a:solidFill>
                                    <a:schemeClr val="tx1"/>
                                  </a:solidFill>
                                  <a:latin typeface="Cambria Math" panose="02040503050406030204" pitchFamily="18" charset="0"/>
                                </a:rPr>
                                <m:t>2</m:t>
                              </m:r>
                            </m:sup>
                          </m:sSup>
                        </m:den>
                      </m:f>
                      <m:r>
                        <a:rPr lang="en-GB" sz="1200" b="0" i="0" smtClean="0">
                          <a:solidFill>
                            <a:schemeClr val="tx1"/>
                          </a:solidFill>
                          <a:latin typeface="Cambria Math" panose="02040503050406030204" pitchFamily="18" charset="0"/>
                        </a:rPr>
                        <m:t>+</m:t>
                      </m:r>
                      <m:f>
                        <m:fPr>
                          <m:ctrlPr>
                            <a:rPr lang="en-GB" sz="1200" b="0" i="1" smtClean="0">
                              <a:solidFill>
                                <a:schemeClr val="tx1"/>
                              </a:solidFill>
                              <a:latin typeface="Cambria Math" panose="02040503050406030204" pitchFamily="18" charset="0"/>
                            </a:rPr>
                          </m:ctrlPr>
                        </m:fPr>
                        <m:num>
                          <m:r>
                            <a:rPr lang="en-GB" sz="1200" b="0" i="0" smtClean="0">
                              <a:solidFill>
                                <a:schemeClr val="tx1"/>
                              </a:solidFill>
                              <a:latin typeface="Cambria Math" panose="02040503050406030204" pitchFamily="18" charset="0"/>
                            </a:rPr>
                            <m:t>1</m:t>
                          </m:r>
                        </m:num>
                        <m:den>
                          <m:r>
                            <a:rPr lang="en-GB" sz="1200" b="0" i="0" smtClean="0">
                              <a:solidFill>
                                <a:schemeClr val="tx1"/>
                              </a:solidFill>
                              <a:latin typeface="Cambria Math" panose="02040503050406030204" pitchFamily="18" charset="0"/>
                            </a:rPr>
                            <m:t>2</m:t>
                          </m:r>
                        </m:den>
                      </m:f>
                      <m:f>
                        <m:fPr>
                          <m:ctrlPr>
                            <a:rPr lang="en-GB" sz="1200" b="0" i="1" smtClean="0">
                              <a:solidFill>
                                <a:schemeClr val="tx1"/>
                              </a:solidFill>
                              <a:latin typeface="Cambria Math" panose="02040503050406030204" pitchFamily="18" charset="0"/>
                            </a:rPr>
                          </m:ctrlPr>
                        </m:fPr>
                        <m:num>
                          <m:r>
                            <m:rPr>
                              <m:sty m:val="p"/>
                            </m:rPr>
                            <a:rPr lang="en-GB" sz="1200" b="0" i="0" smtClean="0">
                              <a:solidFill>
                                <a:schemeClr val="tx1"/>
                              </a:solidFill>
                              <a:latin typeface="Cambria Math" panose="02040503050406030204" pitchFamily="18" charset="0"/>
                            </a:rPr>
                            <m:t>EA</m:t>
                          </m:r>
                        </m:num>
                        <m:den>
                          <m:r>
                            <a:rPr lang="en-GB" sz="1200" b="0" i="1" smtClean="0">
                              <a:solidFill>
                                <a:schemeClr val="tx1"/>
                              </a:solidFill>
                              <a:latin typeface="Cambria Math" panose="02040503050406030204" pitchFamily="18" charset="0"/>
                            </a:rPr>
                            <m:t>𝜇</m:t>
                          </m:r>
                        </m:den>
                      </m:f>
                      <m:d>
                        <m:dPr>
                          <m:begChr m:val="["/>
                          <m:endChr m:val="]"/>
                          <m:ctrlPr>
                            <a:rPr lang="en-GB" sz="1200" b="0" i="1" smtClean="0">
                              <a:solidFill>
                                <a:schemeClr val="tx1"/>
                              </a:solidFill>
                              <a:latin typeface="Cambria Math" panose="02040503050406030204" pitchFamily="18" charset="0"/>
                            </a:rPr>
                          </m:ctrlPr>
                        </m:dPr>
                        <m:e>
                          <m:f>
                            <m:fPr>
                              <m:ctrlPr>
                                <a:rPr lang="en-GB" sz="1200" b="0" i="1" smtClean="0">
                                  <a:solidFill>
                                    <a:schemeClr val="tx1"/>
                                  </a:solidFill>
                                  <a:latin typeface="Cambria Math" panose="02040503050406030204" pitchFamily="18" charset="0"/>
                                </a:rPr>
                              </m:ctrlPr>
                            </m:fPr>
                            <m:num>
                              <m:r>
                                <a:rPr lang="en-GB" sz="1200" b="0" i="0" smtClean="0">
                                  <a:solidFill>
                                    <a:schemeClr val="tx1"/>
                                  </a:solidFill>
                                  <a:latin typeface="Cambria Math" panose="02040503050406030204" pitchFamily="18" charset="0"/>
                                </a:rPr>
                                <m:t>1</m:t>
                              </m:r>
                            </m:num>
                            <m:den>
                              <m:r>
                                <m:rPr>
                                  <m:sty m:val="p"/>
                                </m:rPr>
                                <a:rPr lang="en-GB" sz="1200" b="0" i="0" smtClean="0">
                                  <a:solidFill>
                                    <a:schemeClr val="tx1"/>
                                  </a:solidFill>
                                  <a:latin typeface="Cambria Math" panose="02040503050406030204" pitchFamily="18" charset="0"/>
                                </a:rPr>
                                <m:t>L</m:t>
                              </m:r>
                            </m:den>
                          </m:f>
                          <m:nary>
                            <m:naryPr>
                              <m:ctrlPr>
                                <a:rPr lang="en-GB" sz="1200" b="0" i="1" smtClean="0">
                                  <a:solidFill>
                                    <a:schemeClr val="tx1"/>
                                  </a:solidFill>
                                  <a:latin typeface="Cambria Math" panose="02040503050406030204" pitchFamily="18" charset="0"/>
                                </a:rPr>
                              </m:ctrlPr>
                            </m:naryPr>
                            <m:sub>
                              <m:r>
                                <a:rPr lang="en-GB" sz="1200" b="0" i="1" smtClean="0">
                                  <a:solidFill>
                                    <a:schemeClr val="tx1"/>
                                  </a:solidFill>
                                  <a:latin typeface="Cambria Math" panose="02040503050406030204" pitchFamily="18" charset="0"/>
                                </a:rPr>
                                <m:t>0</m:t>
                              </m:r>
                            </m:sub>
                            <m:sup>
                              <m:r>
                                <a:rPr lang="en-GB" sz="1200" b="0" i="1" smtClean="0">
                                  <a:solidFill>
                                    <a:schemeClr val="tx1"/>
                                  </a:solidFill>
                                  <a:latin typeface="Cambria Math" panose="02040503050406030204" pitchFamily="18" charset="0"/>
                                </a:rPr>
                                <m:t>𝐿</m:t>
                              </m:r>
                            </m:sup>
                            <m:e>
                              <m:sSup>
                                <m:sSupPr>
                                  <m:ctrlPr>
                                    <a:rPr lang="en-GB" sz="1200" b="0" i="1" smtClean="0">
                                      <a:solidFill>
                                        <a:schemeClr val="tx1"/>
                                      </a:solidFill>
                                      <a:latin typeface="Cambria Math" panose="02040503050406030204" pitchFamily="18" charset="0"/>
                                    </a:rPr>
                                  </m:ctrlPr>
                                </m:sSupPr>
                                <m:e>
                                  <m:d>
                                    <m:dPr>
                                      <m:ctrlPr>
                                        <a:rPr lang="en-GB" sz="1200" b="0" i="1" smtClean="0">
                                          <a:solidFill>
                                            <a:schemeClr val="tx1"/>
                                          </a:solidFill>
                                          <a:latin typeface="Cambria Math" panose="02040503050406030204" pitchFamily="18" charset="0"/>
                                        </a:rPr>
                                      </m:ctrlPr>
                                    </m:dPr>
                                    <m:e>
                                      <m:f>
                                        <m:fPr>
                                          <m:ctrlPr>
                                            <a:rPr lang="en-GB" sz="1200" b="0" i="1" smtClean="0">
                                              <a:solidFill>
                                                <a:schemeClr val="tx1"/>
                                              </a:solidFill>
                                              <a:latin typeface="Cambria Math" panose="02040503050406030204" pitchFamily="18" charset="0"/>
                                            </a:rPr>
                                          </m:ctrlPr>
                                        </m:fPr>
                                        <m:num>
                                          <m:r>
                                            <a:rPr lang="en-GB" sz="1200" b="0" i="1" smtClean="0">
                                              <a:solidFill>
                                                <a:schemeClr val="tx1"/>
                                              </a:solidFill>
                                              <a:latin typeface="Cambria Math" panose="02040503050406030204" pitchFamily="18" charset="0"/>
                                            </a:rPr>
                                            <m:t>𝑑𝑦</m:t>
                                          </m:r>
                                        </m:num>
                                        <m:den>
                                          <m:r>
                                            <a:rPr lang="en-GB" sz="1200" b="0" i="1" smtClean="0">
                                              <a:solidFill>
                                                <a:schemeClr val="tx1"/>
                                              </a:solidFill>
                                              <a:latin typeface="Cambria Math" panose="02040503050406030204" pitchFamily="18" charset="0"/>
                                            </a:rPr>
                                            <m:t>𝑑𝑥</m:t>
                                          </m:r>
                                        </m:den>
                                      </m:f>
                                    </m:e>
                                  </m:d>
                                </m:e>
                                <m:sup>
                                  <m:r>
                                    <a:rPr lang="en-GB" sz="1200" b="0" i="1" smtClean="0">
                                      <a:solidFill>
                                        <a:schemeClr val="tx1"/>
                                      </a:solidFill>
                                      <a:latin typeface="Cambria Math" panose="02040503050406030204" pitchFamily="18" charset="0"/>
                                    </a:rPr>
                                    <m:t>2</m:t>
                                  </m:r>
                                </m:sup>
                              </m:sSup>
                              <m:r>
                                <a:rPr lang="en-GB" sz="1200" b="0" i="1" smtClean="0">
                                  <a:solidFill>
                                    <a:schemeClr val="tx1"/>
                                  </a:solidFill>
                                  <a:latin typeface="Cambria Math" panose="02040503050406030204" pitchFamily="18" charset="0"/>
                                </a:rPr>
                                <m:t>𝑑𝑥</m:t>
                              </m:r>
                              <m:r>
                                <a:rPr lang="en-GB" sz="1200" b="0" i="1" smtClean="0">
                                  <a:solidFill>
                                    <a:schemeClr val="tx1"/>
                                  </a:solidFill>
                                  <a:latin typeface="Cambria Math" panose="02040503050406030204" pitchFamily="18" charset="0"/>
                                </a:rPr>
                                <m:t> </m:t>
                              </m:r>
                            </m:e>
                          </m:nary>
                        </m:e>
                      </m:d>
                      <m:f>
                        <m:fPr>
                          <m:ctrlPr>
                            <a:rPr lang="en-GB" sz="1100" b="0" i="1" smtClean="0">
                              <a:solidFill>
                                <a:schemeClr val="tx1"/>
                              </a:solidFill>
                              <a:latin typeface="Cambria Math" panose="02040503050406030204" pitchFamily="18" charset="0"/>
                            </a:rPr>
                          </m:ctrlPr>
                        </m:fPr>
                        <m:num>
                          <m:sSup>
                            <m:sSupPr>
                              <m:ctrlPr>
                                <a:rPr lang="en-GB" sz="1100" b="0" i="1" smtClean="0">
                                  <a:solidFill>
                                    <a:schemeClr val="tx1"/>
                                  </a:solidFill>
                                  <a:latin typeface="Cambria Math" panose="02040503050406030204" pitchFamily="18" charset="0"/>
                                </a:rPr>
                              </m:ctrlPr>
                            </m:sSupPr>
                            <m:e>
                              <m:r>
                                <a:rPr lang="en-GB" sz="1100" b="0" i="1" smtClean="0">
                                  <a:solidFill>
                                    <a:schemeClr val="tx1"/>
                                  </a:solidFill>
                                  <a:latin typeface="Cambria Math" panose="02040503050406030204" pitchFamily="18" charset="0"/>
                                </a:rPr>
                                <m:t>𝑑</m:t>
                              </m:r>
                            </m:e>
                            <m:sup>
                              <m:r>
                                <a:rPr lang="en-GB" sz="1100" b="0" i="1" smtClean="0">
                                  <a:solidFill>
                                    <a:schemeClr val="tx1"/>
                                  </a:solidFill>
                                  <a:latin typeface="Cambria Math" panose="02040503050406030204" pitchFamily="18" charset="0"/>
                                </a:rPr>
                                <m:t>2</m:t>
                              </m:r>
                            </m:sup>
                          </m:sSup>
                          <m:r>
                            <a:rPr lang="en-GB" sz="1100" b="0" i="1" smtClean="0">
                              <a:solidFill>
                                <a:schemeClr val="tx1"/>
                              </a:solidFill>
                              <a:latin typeface="Cambria Math" panose="02040503050406030204" pitchFamily="18" charset="0"/>
                            </a:rPr>
                            <m:t>𝑦</m:t>
                          </m:r>
                        </m:num>
                        <m:den>
                          <m:r>
                            <a:rPr lang="en-GB" sz="1100" b="0" i="1" smtClean="0">
                              <a:solidFill>
                                <a:schemeClr val="tx1"/>
                              </a:solidFill>
                              <a:latin typeface="Cambria Math" panose="02040503050406030204" pitchFamily="18" charset="0"/>
                            </a:rPr>
                            <m:t>𝑑</m:t>
                          </m:r>
                          <m:sSup>
                            <m:sSupPr>
                              <m:ctrlPr>
                                <a:rPr lang="en-GB" sz="1100" b="0" i="1" smtClean="0">
                                  <a:solidFill>
                                    <a:schemeClr val="tx1"/>
                                  </a:solidFill>
                                  <a:latin typeface="Cambria Math" panose="02040503050406030204" pitchFamily="18" charset="0"/>
                                </a:rPr>
                              </m:ctrlPr>
                            </m:sSupPr>
                            <m:e>
                              <m:r>
                                <a:rPr lang="en-GB" sz="1100" b="0" i="1" smtClean="0">
                                  <a:solidFill>
                                    <a:schemeClr val="tx1"/>
                                  </a:solidFill>
                                  <a:latin typeface="Cambria Math" panose="02040503050406030204" pitchFamily="18" charset="0"/>
                                </a:rPr>
                                <m:t>𝑥</m:t>
                              </m:r>
                            </m:e>
                            <m:sup>
                              <m:r>
                                <a:rPr lang="en-GB" sz="1100" b="0" i="1" smtClean="0">
                                  <a:solidFill>
                                    <a:schemeClr val="tx1"/>
                                  </a:solidFill>
                                  <a:latin typeface="Cambria Math" panose="02040503050406030204" pitchFamily="18" charset="0"/>
                                </a:rPr>
                                <m:t>2</m:t>
                              </m:r>
                            </m:sup>
                          </m:sSup>
                        </m:den>
                      </m:f>
                    </m:oMath>
                  </m:oMathPara>
                </a14:m>
                <a:endParaRPr lang="en-US" sz="1100" dirty="0">
                  <a:solidFill>
                    <a:schemeClr val="tx1"/>
                  </a:solidFill>
                </a:endParaRPr>
              </a:p>
            </p:txBody>
          </p:sp>
        </mc:Choice>
        <mc:Fallback xmlns="">
          <p:sp>
            <p:nvSpPr>
              <p:cNvPr id="17" name="Rectangle 16">
                <a:extLst>
                  <a:ext uri="{FF2B5EF4-FFF2-40B4-BE49-F238E27FC236}">
                    <a16:creationId xmlns:a16="http://schemas.microsoft.com/office/drawing/2014/main" id="{979F38AB-BA6B-9D43-BF3F-9E01F61648AA}"/>
                  </a:ext>
                </a:extLst>
              </p:cNvPr>
              <p:cNvSpPr>
                <a:spLocks noRot="1" noChangeAspect="1" noMove="1" noResize="1" noEditPoints="1" noAdjustHandles="1" noChangeArrowheads="1" noChangeShapeType="1" noTextEdit="1"/>
              </p:cNvSpPr>
              <p:nvPr/>
            </p:nvSpPr>
            <p:spPr>
              <a:xfrm>
                <a:off x="1195733" y="2244833"/>
                <a:ext cx="3252700" cy="621936"/>
              </a:xfrm>
              <a:prstGeom prst="rect">
                <a:avLst/>
              </a:prstGeom>
              <a:blipFill>
                <a:blip r:embed="rId4"/>
                <a:stretch>
                  <a:fillRect t="-100000" b="-158824"/>
                </a:stretch>
              </a:blipFill>
              <a:ln w="19050">
                <a:solidFill>
                  <a:schemeClr val="tx1"/>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1166DAD5-BDC0-AB44-AB2A-720D2F9E1A5D}"/>
              </a:ext>
            </a:extLst>
          </p:cNvPr>
          <p:cNvSpPr txBox="1"/>
          <p:nvPr/>
        </p:nvSpPr>
        <p:spPr>
          <a:xfrm>
            <a:off x="333632" y="6366003"/>
            <a:ext cx="10515600" cy="369332"/>
          </a:xfrm>
          <a:prstGeom prst="rect">
            <a:avLst/>
          </a:prstGeom>
          <a:noFill/>
        </p:spPr>
        <p:txBody>
          <a:bodyPr wrap="square" rtlCol="0">
            <a:spAutoFit/>
          </a:bodyPr>
          <a:lstStyle/>
          <a:p>
            <a:r>
              <a:rPr lang="en-GB" dirty="0" err="1"/>
              <a:t>Oplinger</a:t>
            </a:r>
            <a:r>
              <a:rPr lang="en-GB" dirty="0"/>
              <a:t>, D. W. (1960). </a:t>
            </a:r>
            <a:r>
              <a:rPr lang="en-GB" i="1" dirty="0"/>
              <a:t>Frequency Response of a Nonlinear Stretched String. (1960) </a:t>
            </a:r>
            <a:r>
              <a:rPr lang="en-GB" dirty="0"/>
              <a:t>doi:10.1121/1.1907948 </a:t>
            </a:r>
            <a:endParaRPr lang="en-US" dirty="0"/>
          </a:p>
        </p:txBody>
      </p:sp>
      <p:cxnSp>
        <p:nvCxnSpPr>
          <p:cNvPr id="12" name="Straight Connector 11">
            <a:extLst>
              <a:ext uri="{FF2B5EF4-FFF2-40B4-BE49-F238E27FC236}">
                <a16:creationId xmlns:a16="http://schemas.microsoft.com/office/drawing/2014/main" id="{DAD472A1-D63D-9B42-90FA-BEE4BC4420B4}"/>
              </a:ext>
            </a:extLst>
          </p:cNvPr>
          <p:cNvCxnSpPr/>
          <p:nvPr/>
        </p:nvCxnSpPr>
        <p:spPr>
          <a:xfrm>
            <a:off x="333632" y="6356350"/>
            <a:ext cx="945056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4446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7EF55-2ACC-2C46-A330-9C7B595DAF5D}"/>
              </a:ext>
            </a:extLst>
          </p:cNvPr>
          <p:cNvPicPr>
            <a:picLocks noChangeAspect="1"/>
          </p:cNvPicPr>
          <p:nvPr/>
        </p:nvPicPr>
        <p:blipFill>
          <a:blip r:embed="rId3"/>
          <a:stretch>
            <a:fillRect/>
          </a:stretch>
        </p:blipFill>
        <p:spPr>
          <a:xfrm>
            <a:off x="6479576" y="207332"/>
            <a:ext cx="5678674" cy="6002871"/>
          </a:xfrm>
          <a:prstGeom prst="rect">
            <a:avLst/>
          </a:prstGeom>
        </p:spPr>
      </p:pic>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GB" dirty="0" err="1"/>
              <a:t>Oplinger</a:t>
            </a:r>
            <a:r>
              <a:rPr lang="en-GB" dirty="0"/>
              <a:t> 1960</a:t>
            </a:r>
            <a:endParaRPr lang="en-US" dirty="0"/>
          </a:p>
        </p:txBody>
      </p:sp>
      <p:sp>
        <p:nvSpPr>
          <p:cNvPr id="8" name="Content Placeholder 7">
            <a:extLst>
              <a:ext uri="{FF2B5EF4-FFF2-40B4-BE49-F238E27FC236}">
                <a16:creationId xmlns:a16="http://schemas.microsoft.com/office/drawing/2014/main" id="{090E493F-0F19-9B4F-97BA-273F3920A96F}"/>
              </a:ext>
            </a:extLst>
          </p:cNvPr>
          <p:cNvSpPr>
            <a:spLocks noGrp="1"/>
          </p:cNvSpPr>
          <p:nvPr>
            <p:ph idx="1"/>
          </p:nvPr>
        </p:nvSpPr>
        <p:spPr>
          <a:xfrm>
            <a:off x="838201" y="1825625"/>
            <a:ext cx="6118654" cy="4351338"/>
          </a:xfrm>
        </p:spPr>
        <p:txBody>
          <a:bodyPr/>
          <a:lstStyle/>
          <a:p>
            <a:r>
              <a:rPr lang="en-GB" dirty="0"/>
              <a:t>”For these and other curves it was found convenient to write a program for a Bendix G-15 computer”</a:t>
            </a:r>
            <a:endParaRPr lang="en-US" dirty="0"/>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25</a:t>
            </a:fld>
            <a:endParaRPr lang="en-US"/>
          </a:p>
        </p:txBody>
      </p:sp>
      <p:sp>
        <p:nvSpPr>
          <p:cNvPr id="11" name="TextBox 10">
            <a:extLst>
              <a:ext uri="{FF2B5EF4-FFF2-40B4-BE49-F238E27FC236}">
                <a16:creationId xmlns:a16="http://schemas.microsoft.com/office/drawing/2014/main" id="{1166DAD5-BDC0-AB44-AB2A-720D2F9E1A5D}"/>
              </a:ext>
            </a:extLst>
          </p:cNvPr>
          <p:cNvSpPr txBox="1"/>
          <p:nvPr/>
        </p:nvSpPr>
        <p:spPr>
          <a:xfrm>
            <a:off x="333632" y="6366003"/>
            <a:ext cx="10515600" cy="369332"/>
          </a:xfrm>
          <a:prstGeom prst="rect">
            <a:avLst/>
          </a:prstGeom>
          <a:noFill/>
        </p:spPr>
        <p:txBody>
          <a:bodyPr wrap="square" rtlCol="0">
            <a:spAutoFit/>
          </a:bodyPr>
          <a:lstStyle/>
          <a:p>
            <a:r>
              <a:rPr lang="en-GB" dirty="0" err="1"/>
              <a:t>Oplinger</a:t>
            </a:r>
            <a:r>
              <a:rPr lang="en-GB" dirty="0"/>
              <a:t>, D. W. (1960). </a:t>
            </a:r>
            <a:r>
              <a:rPr lang="en-GB" i="1" dirty="0"/>
              <a:t>Frequency Response of a Nonlinear Stretched String. (1960) </a:t>
            </a:r>
            <a:r>
              <a:rPr lang="en-GB" dirty="0"/>
              <a:t>doi:10.1121/1.1907948 </a:t>
            </a:r>
            <a:endParaRPr lang="en-US" dirty="0"/>
          </a:p>
        </p:txBody>
      </p:sp>
      <p:cxnSp>
        <p:nvCxnSpPr>
          <p:cNvPr id="12" name="Straight Connector 11">
            <a:extLst>
              <a:ext uri="{FF2B5EF4-FFF2-40B4-BE49-F238E27FC236}">
                <a16:creationId xmlns:a16="http://schemas.microsoft.com/office/drawing/2014/main" id="{DAD472A1-D63D-9B42-90FA-BEE4BC4420B4}"/>
              </a:ext>
            </a:extLst>
          </p:cNvPr>
          <p:cNvCxnSpPr/>
          <p:nvPr/>
        </p:nvCxnSpPr>
        <p:spPr>
          <a:xfrm>
            <a:off x="333632" y="6356350"/>
            <a:ext cx="9450566"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AE804C98-AB4E-D84A-9364-D5E650D68F38}"/>
              </a:ext>
            </a:extLst>
          </p:cNvPr>
          <p:cNvPicPr>
            <a:picLocks noChangeAspect="1"/>
          </p:cNvPicPr>
          <p:nvPr/>
        </p:nvPicPr>
        <p:blipFill>
          <a:blip r:embed="rId4"/>
          <a:stretch>
            <a:fillRect/>
          </a:stretch>
        </p:blipFill>
        <p:spPr>
          <a:xfrm>
            <a:off x="838200" y="3040591"/>
            <a:ext cx="4129216" cy="3233583"/>
          </a:xfrm>
          <a:prstGeom prst="rect">
            <a:avLst/>
          </a:prstGeom>
        </p:spPr>
      </p:pic>
    </p:spTree>
    <p:extLst>
      <p:ext uri="{BB962C8B-B14F-4D97-AF65-F5344CB8AC3E}">
        <p14:creationId xmlns:p14="http://schemas.microsoft.com/office/powerpoint/2010/main" val="31266742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E295-D309-B843-8C31-BEABF88B1CD0}"/>
              </a:ext>
            </a:extLst>
          </p:cNvPr>
          <p:cNvSpPr>
            <a:spLocks noGrp="1"/>
          </p:cNvSpPr>
          <p:nvPr>
            <p:ph type="title"/>
          </p:nvPr>
        </p:nvSpPr>
        <p:spPr/>
        <p:txBody>
          <a:bodyPr/>
          <a:lstStyle/>
          <a:p>
            <a:r>
              <a:rPr lang="en-US" dirty="0"/>
              <a:t>Narasimha 1968</a:t>
            </a:r>
          </a:p>
        </p:txBody>
      </p:sp>
      <p:sp>
        <p:nvSpPr>
          <p:cNvPr id="3" name="Content Placeholder 2">
            <a:extLst>
              <a:ext uri="{FF2B5EF4-FFF2-40B4-BE49-F238E27FC236}">
                <a16:creationId xmlns:a16="http://schemas.microsoft.com/office/drawing/2014/main" id="{0410AF28-3E24-1647-8E8E-B5F93A13583D}"/>
              </a:ext>
            </a:extLst>
          </p:cNvPr>
          <p:cNvSpPr>
            <a:spLocks noGrp="1"/>
          </p:cNvSpPr>
          <p:nvPr>
            <p:ph idx="1"/>
          </p:nvPr>
        </p:nvSpPr>
        <p:spPr/>
        <p:txBody>
          <a:bodyPr/>
          <a:lstStyle/>
          <a:p>
            <a:r>
              <a:rPr lang="en-US" dirty="0"/>
              <a:t>Found the exact equations for 3D motion.</a:t>
            </a:r>
          </a:p>
        </p:txBody>
      </p:sp>
      <p:sp>
        <p:nvSpPr>
          <p:cNvPr id="4" name="Slide Number Placeholder 3">
            <a:extLst>
              <a:ext uri="{FF2B5EF4-FFF2-40B4-BE49-F238E27FC236}">
                <a16:creationId xmlns:a16="http://schemas.microsoft.com/office/drawing/2014/main" id="{A3293234-F386-1740-BAAA-BB944CE505B7}"/>
              </a:ext>
            </a:extLst>
          </p:cNvPr>
          <p:cNvSpPr>
            <a:spLocks noGrp="1"/>
          </p:cNvSpPr>
          <p:nvPr>
            <p:ph type="sldNum" sz="quarter" idx="12"/>
          </p:nvPr>
        </p:nvSpPr>
        <p:spPr/>
        <p:txBody>
          <a:bodyPr/>
          <a:lstStyle/>
          <a:p>
            <a:fld id="{ABB96BC9-36BC-CE41-89FF-34ABDD5EFFB2}" type="slidenum">
              <a:rPr lang="en-US" smtClean="0"/>
              <a:pPr/>
              <a:t>26</a:t>
            </a:fld>
            <a:endParaRPr lang="en-US" sz="3600" dirty="0"/>
          </a:p>
        </p:txBody>
      </p:sp>
      <p:sp>
        <p:nvSpPr>
          <p:cNvPr id="5" name="TextBox 4">
            <a:extLst>
              <a:ext uri="{FF2B5EF4-FFF2-40B4-BE49-F238E27FC236}">
                <a16:creationId xmlns:a16="http://schemas.microsoft.com/office/drawing/2014/main" id="{BD385FF5-5752-A54E-A370-033A97B4E035}"/>
              </a:ext>
            </a:extLst>
          </p:cNvPr>
          <p:cNvSpPr txBox="1"/>
          <p:nvPr/>
        </p:nvSpPr>
        <p:spPr>
          <a:xfrm>
            <a:off x="333632" y="6366003"/>
            <a:ext cx="10515600" cy="369332"/>
          </a:xfrm>
          <a:prstGeom prst="rect">
            <a:avLst/>
          </a:prstGeom>
          <a:noFill/>
        </p:spPr>
        <p:txBody>
          <a:bodyPr wrap="square" rtlCol="0">
            <a:spAutoFit/>
          </a:bodyPr>
          <a:lstStyle/>
          <a:p>
            <a:r>
              <a:rPr lang="en-US" dirty="0"/>
              <a:t>R. Narasimha, Non-linear vibration of an elastic string. </a:t>
            </a:r>
            <a:r>
              <a:rPr lang="en-GB" dirty="0"/>
              <a:t>J. Sound </a:t>
            </a:r>
            <a:r>
              <a:rPr lang="en-GB" dirty="0" err="1"/>
              <a:t>Vib</a:t>
            </a:r>
            <a:r>
              <a:rPr lang="en-GB" dirty="0"/>
              <a:t> (1968) 8 (1), 134-146 </a:t>
            </a:r>
            <a:endParaRPr lang="en-US" dirty="0"/>
          </a:p>
        </p:txBody>
      </p:sp>
      <p:cxnSp>
        <p:nvCxnSpPr>
          <p:cNvPr id="6" name="Straight Connector 5">
            <a:extLst>
              <a:ext uri="{FF2B5EF4-FFF2-40B4-BE49-F238E27FC236}">
                <a16:creationId xmlns:a16="http://schemas.microsoft.com/office/drawing/2014/main" id="{88EDB35D-880F-E744-B7D3-2A2E3EF266E1}"/>
              </a:ext>
            </a:extLst>
          </p:cNvPr>
          <p:cNvCxnSpPr/>
          <p:nvPr/>
        </p:nvCxnSpPr>
        <p:spPr>
          <a:xfrm>
            <a:off x="333632" y="6356350"/>
            <a:ext cx="9450566"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6A15E531-3505-0F4D-85BB-95A17ED035C9}"/>
              </a:ext>
            </a:extLst>
          </p:cNvPr>
          <p:cNvPicPr>
            <a:picLocks noChangeAspect="1"/>
          </p:cNvPicPr>
          <p:nvPr/>
        </p:nvPicPr>
        <p:blipFill>
          <a:blip r:embed="rId3"/>
          <a:stretch>
            <a:fillRect/>
          </a:stretch>
        </p:blipFill>
        <p:spPr>
          <a:xfrm>
            <a:off x="8610600" y="136525"/>
            <a:ext cx="3517214" cy="2233774"/>
          </a:xfrm>
          <a:prstGeom prst="rect">
            <a:avLst/>
          </a:prstGeom>
        </p:spPr>
      </p:pic>
      <p:pic>
        <p:nvPicPr>
          <p:cNvPr id="8" name="Picture 7">
            <a:extLst>
              <a:ext uri="{FF2B5EF4-FFF2-40B4-BE49-F238E27FC236}">
                <a16:creationId xmlns:a16="http://schemas.microsoft.com/office/drawing/2014/main" id="{48865FED-328A-624C-ABBB-ACA8CF6BB1A1}"/>
              </a:ext>
            </a:extLst>
          </p:cNvPr>
          <p:cNvPicPr>
            <a:picLocks noChangeAspect="1"/>
          </p:cNvPicPr>
          <p:nvPr/>
        </p:nvPicPr>
        <p:blipFill>
          <a:blip r:embed="rId4"/>
          <a:stretch>
            <a:fillRect/>
          </a:stretch>
        </p:blipFill>
        <p:spPr>
          <a:xfrm>
            <a:off x="2656703" y="2332755"/>
            <a:ext cx="6106640" cy="3933901"/>
          </a:xfrm>
          <a:prstGeom prst="rect">
            <a:avLst/>
          </a:prstGeom>
        </p:spPr>
      </p:pic>
    </p:spTree>
    <p:extLst>
      <p:ext uri="{BB962C8B-B14F-4D97-AF65-F5344CB8AC3E}">
        <p14:creationId xmlns:p14="http://schemas.microsoft.com/office/powerpoint/2010/main" val="274955376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865FED-328A-624C-ABBB-ACA8CF6BB1A1}"/>
              </a:ext>
            </a:extLst>
          </p:cNvPr>
          <p:cNvPicPr>
            <a:picLocks noChangeAspect="1"/>
          </p:cNvPicPr>
          <p:nvPr/>
        </p:nvPicPr>
        <p:blipFill>
          <a:blip r:embed="rId3"/>
          <a:stretch>
            <a:fillRect/>
          </a:stretch>
        </p:blipFill>
        <p:spPr>
          <a:xfrm>
            <a:off x="8610600" y="67394"/>
            <a:ext cx="3581400" cy="2307140"/>
          </a:xfrm>
          <a:prstGeom prst="rect">
            <a:avLst/>
          </a:prstGeom>
        </p:spPr>
      </p:pic>
      <p:sp>
        <p:nvSpPr>
          <p:cNvPr id="2" name="Title 1">
            <a:extLst>
              <a:ext uri="{FF2B5EF4-FFF2-40B4-BE49-F238E27FC236}">
                <a16:creationId xmlns:a16="http://schemas.microsoft.com/office/drawing/2014/main" id="{5272E295-D309-B843-8C31-BEABF88B1CD0}"/>
              </a:ext>
            </a:extLst>
          </p:cNvPr>
          <p:cNvSpPr>
            <a:spLocks noGrp="1"/>
          </p:cNvSpPr>
          <p:nvPr>
            <p:ph type="title"/>
          </p:nvPr>
        </p:nvSpPr>
        <p:spPr/>
        <p:txBody>
          <a:bodyPr/>
          <a:lstStyle/>
          <a:p>
            <a:r>
              <a:rPr lang="en-US" dirty="0"/>
              <a:t>Narasimha 1968</a:t>
            </a:r>
          </a:p>
        </p:txBody>
      </p:sp>
      <p:sp>
        <p:nvSpPr>
          <p:cNvPr id="3" name="Content Placeholder 2">
            <a:extLst>
              <a:ext uri="{FF2B5EF4-FFF2-40B4-BE49-F238E27FC236}">
                <a16:creationId xmlns:a16="http://schemas.microsoft.com/office/drawing/2014/main" id="{0410AF28-3E24-1647-8E8E-B5F93A13583D}"/>
              </a:ext>
            </a:extLst>
          </p:cNvPr>
          <p:cNvSpPr>
            <a:spLocks noGrp="1"/>
          </p:cNvSpPr>
          <p:nvPr>
            <p:ph idx="1"/>
          </p:nvPr>
        </p:nvSpPr>
        <p:spPr>
          <a:xfrm>
            <a:off x="838201" y="1825625"/>
            <a:ext cx="8157518" cy="4351338"/>
          </a:xfrm>
        </p:spPr>
        <p:txBody>
          <a:bodyPr/>
          <a:lstStyle/>
          <a:p>
            <a:r>
              <a:rPr lang="en-US" dirty="0"/>
              <a:t>Non-planar oscillations are parametrically excited by planar oscillations (found </a:t>
            </a:r>
            <a:r>
              <a:rPr lang="en-GB" dirty="0"/>
              <a:t>Mathieu eq.)</a:t>
            </a:r>
          </a:p>
          <a:p>
            <a:endParaRPr lang="en-US" dirty="0"/>
          </a:p>
        </p:txBody>
      </p:sp>
      <p:sp>
        <p:nvSpPr>
          <p:cNvPr id="4" name="Slide Number Placeholder 3">
            <a:extLst>
              <a:ext uri="{FF2B5EF4-FFF2-40B4-BE49-F238E27FC236}">
                <a16:creationId xmlns:a16="http://schemas.microsoft.com/office/drawing/2014/main" id="{A3293234-F386-1740-BAAA-BB944CE505B7}"/>
              </a:ext>
            </a:extLst>
          </p:cNvPr>
          <p:cNvSpPr>
            <a:spLocks noGrp="1"/>
          </p:cNvSpPr>
          <p:nvPr>
            <p:ph type="sldNum" sz="quarter" idx="12"/>
          </p:nvPr>
        </p:nvSpPr>
        <p:spPr/>
        <p:txBody>
          <a:bodyPr/>
          <a:lstStyle/>
          <a:p>
            <a:fld id="{ABB96BC9-36BC-CE41-89FF-34ABDD5EFFB2}" type="slidenum">
              <a:rPr lang="en-US" smtClean="0"/>
              <a:pPr/>
              <a:t>27</a:t>
            </a:fld>
            <a:endParaRPr lang="en-US" sz="3600" dirty="0"/>
          </a:p>
        </p:txBody>
      </p:sp>
      <p:sp>
        <p:nvSpPr>
          <p:cNvPr id="5" name="TextBox 4">
            <a:extLst>
              <a:ext uri="{FF2B5EF4-FFF2-40B4-BE49-F238E27FC236}">
                <a16:creationId xmlns:a16="http://schemas.microsoft.com/office/drawing/2014/main" id="{BD385FF5-5752-A54E-A370-033A97B4E035}"/>
              </a:ext>
            </a:extLst>
          </p:cNvPr>
          <p:cNvSpPr txBox="1"/>
          <p:nvPr/>
        </p:nvSpPr>
        <p:spPr>
          <a:xfrm>
            <a:off x="333632" y="6366003"/>
            <a:ext cx="10515600" cy="369332"/>
          </a:xfrm>
          <a:prstGeom prst="rect">
            <a:avLst/>
          </a:prstGeom>
          <a:noFill/>
        </p:spPr>
        <p:txBody>
          <a:bodyPr wrap="square" rtlCol="0">
            <a:spAutoFit/>
          </a:bodyPr>
          <a:lstStyle/>
          <a:p>
            <a:r>
              <a:rPr lang="en-US" dirty="0"/>
              <a:t>R. Narasimha, Non-linear vibration of an elastic string. </a:t>
            </a:r>
            <a:r>
              <a:rPr lang="en-GB" dirty="0"/>
              <a:t>J. Sound </a:t>
            </a:r>
            <a:r>
              <a:rPr lang="en-GB" dirty="0" err="1"/>
              <a:t>Vib</a:t>
            </a:r>
            <a:r>
              <a:rPr lang="en-GB" dirty="0"/>
              <a:t> (1968) 8 (1), 134-146 </a:t>
            </a:r>
            <a:endParaRPr lang="en-US" dirty="0"/>
          </a:p>
        </p:txBody>
      </p:sp>
      <p:cxnSp>
        <p:nvCxnSpPr>
          <p:cNvPr id="6" name="Straight Connector 5">
            <a:extLst>
              <a:ext uri="{FF2B5EF4-FFF2-40B4-BE49-F238E27FC236}">
                <a16:creationId xmlns:a16="http://schemas.microsoft.com/office/drawing/2014/main" id="{88EDB35D-880F-E744-B7D3-2A2E3EF266E1}"/>
              </a:ext>
            </a:extLst>
          </p:cNvPr>
          <p:cNvCxnSpPr/>
          <p:nvPr/>
        </p:nvCxnSpPr>
        <p:spPr>
          <a:xfrm>
            <a:off x="333632" y="6356350"/>
            <a:ext cx="9450566"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5AE4517F-D8C6-6840-BD66-2D97FDCEDCC2}"/>
              </a:ext>
            </a:extLst>
          </p:cNvPr>
          <p:cNvPicPr>
            <a:picLocks noChangeAspect="1"/>
          </p:cNvPicPr>
          <p:nvPr/>
        </p:nvPicPr>
        <p:blipFill rotWithShape="1">
          <a:blip r:embed="rId4"/>
          <a:srcRect l="19014" r="17904" b="24742"/>
          <a:stretch/>
        </p:blipFill>
        <p:spPr>
          <a:xfrm>
            <a:off x="212124" y="2639381"/>
            <a:ext cx="4607005" cy="3673829"/>
          </a:xfrm>
          <a:prstGeom prst="rect">
            <a:avLst/>
          </a:prstGeom>
        </p:spPr>
      </p:pic>
      <p:pic>
        <p:nvPicPr>
          <p:cNvPr id="10" name="Picture 9">
            <a:extLst>
              <a:ext uri="{FF2B5EF4-FFF2-40B4-BE49-F238E27FC236}">
                <a16:creationId xmlns:a16="http://schemas.microsoft.com/office/drawing/2014/main" id="{022677E5-7FCE-8746-8A63-D0F68D90E887}"/>
              </a:ext>
            </a:extLst>
          </p:cNvPr>
          <p:cNvPicPr>
            <a:picLocks noChangeAspect="1"/>
          </p:cNvPicPr>
          <p:nvPr/>
        </p:nvPicPr>
        <p:blipFill rotWithShape="1">
          <a:blip r:embed="rId4"/>
          <a:srcRect t="75676"/>
          <a:stretch/>
        </p:blipFill>
        <p:spPr>
          <a:xfrm>
            <a:off x="4940644" y="3858051"/>
            <a:ext cx="7039232" cy="1144516"/>
          </a:xfrm>
          <a:prstGeom prst="rect">
            <a:avLst/>
          </a:prstGeom>
        </p:spPr>
      </p:pic>
    </p:spTree>
    <p:extLst>
      <p:ext uri="{BB962C8B-B14F-4D97-AF65-F5344CB8AC3E}">
        <p14:creationId xmlns:p14="http://schemas.microsoft.com/office/powerpoint/2010/main" val="95840791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Elliot 1980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8039986" cy="4351338"/>
              </a:xfrm>
            </p:spPr>
            <p:txBody>
              <a:bodyPr/>
              <a:lstStyle/>
              <a:p>
                <a:pPr marL="0" indent="0">
                  <a:buNone/>
                </a:pPr>
                <a:r>
                  <a:rPr lang="en-US" dirty="0"/>
                  <a:t>Go general, then approximate down.</a:t>
                </a:r>
              </a:p>
              <a:p>
                <a:pPr marL="0" indent="0">
                  <a:buNone/>
                </a:pPr>
                <a:r>
                  <a:rPr lang="en-US" dirty="0"/>
                  <a:t>Find energy in terms of the string shape:</a:t>
                </a:r>
              </a:p>
              <a:p>
                <a:pPr marL="0" indent="0">
                  <a:lnSpc>
                    <a:spcPct val="100000"/>
                  </a:lnSpc>
                  <a:buNone/>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e>
                            </m:mr>
                            <m:mr>
                              <m:e>
                                <m:r>
                                  <a:rPr lang="en-GB" b="0" i="1" smtClean="0">
                                    <a:latin typeface="Cambria Math" panose="02040503050406030204" pitchFamily="18" charset="0"/>
                                  </a:rPr>
                                  <m:t>𝑧</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e>
                            </m:mr>
                          </m:m>
                        </m:e>
                      </m:d>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𝑗</m:t>
                          </m:r>
                        </m:sub>
                        <m:sup/>
                        <m:e>
                          <m:d>
                            <m:dPr>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panose="02040503050406030204" pitchFamily="18" charset="0"/>
                                          </a:rPr>
                                          <m:t>𝑉</m:t>
                                        </m:r>
                                      </m:e>
                                      <m:sub>
                                        <m:r>
                                          <m:rPr>
                                            <m:brk m:alnAt="7"/>
                                          </m:rPr>
                                          <a:rPr lang="en-GB" b="0" i="1" smtClean="0">
                                            <a:latin typeface="Cambria Math" panose="02040503050406030204" pitchFamily="18" charset="0"/>
                                          </a:rPr>
                                          <m:t>𝑥</m:t>
                                        </m:r>
                                        <m:r>
                                          <a:rPr lang="en-GB" b="0" i="1" smtClean="0">
                                            <a:latin typeface="Cambria Math" panose="02040503050406030204" pitchFamily="18" charset="0"/>
                                          </a:rPr>
                                          <m:t>𝑗</m:t>
                                        </m:r>
                                      </m:sub>
                                    </m:sSub>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𝑉</m:t>
                                        </m:r>
                                      </m:e>
                                      <m:sub>
                                        <m:r>
                                          <a:rPr lang="en-GB" b="0" i="1" smtClean="0">
                                            <a:latin typeface="Cambria Math" panose="02040503050406030204" pitchFamily="18" charset="0"/>
                                          </a:rPr>
                                          <m:t>𝑦𝑗</m:t>
                                        </m:r>
                                      </m:sub>
                                    </m:sSub>
                                  </m:e>
                                </m:mr>
                              </m:m>
                            </m:e>
                          </m:d>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𝑗</m:t>
                                      </m:r>
                                      <m:r>
                                        <a:rPr lang="en-GB" b="0" i="1" smtClean="0">
                                          <a:latin typeface="Cambria Math" panose="02040503050406030204" pitchFamily="18" charset="0"/>
                                        </a:rPr>
                                        <m:t>𝜋</m:t>
                                      </m:r>
                                      <m:r>
                                        <a:rPr lang="en-GB" b="0" i="1" smtClean="0">
                                          <a:latin typeface="Cambria Math" panose="02040503050406030204" pitchFamily="18" charset="0"/>
                                        </a:rPr>
                                        <m:t>𝑥</m:t>
                                      </m:r>
                                    </m:num>
                                    <m:den>
                                      <m:r>
                                        <a:rPr lang="en-GB" b="0" i="1" smtClean="0">
                                          <a:latin typeface="Cambria Math" panose="02040503050406030204" pitchFamily="18" charset="0"/>
                                        </a:rPr>
                                        <m:t>𝐿</m:t>
                                      </m:r>
                                    </m:den>
                                  </m:f>
                                </m:e>
                              </m:d>
                            </m:e>
                          </m:func>
                        </m:e>
                      </m:nary>
                    </m:oMath>
                  </m:oMathPara>
                </a14:m>
                <a:endParaRPr lang="en-US" dirty="0"/>
              </a:p>
              <a:p>
                <a:pPr marL="0" indent="0">
                  <a:lnSpc>
                    <a:spcPct val="100000"/>
                  </a:lnSpc>
                  <a:buNone/>
                </a:pPr>
                <a:r>
                  <a:rPr lang="en-US" dirty="0"/>
                  <a:t>now plug into energy equation and obtain:</a:t>
                </a:r>
              </a:p>
              <a:p>
                <a:pPr marL="0" indent="0">
                  <a:lnSpc>
                    <a:spcPct val="100000"/>
                  </a:lnSpc>
                  <a:buNone/>
                </a:pPr>
                <a:endParaRPr lang="en-US" dirty="0"/>
              </a:p>
              <a:p>
                <a:pPr marL="0" indent="0">
                  <a:lnSpc>
                    <a:spcPct val="100000"/>
                  </a:lnSpc>
                  <a:buNone/>
                </a:pPr>
                <a:endParaRPr lang="en-US" dirty="0"/>
              </a:p>
              <a:p>
                <a:pPr marL="0" indent="0">
                  <a:lnSpc>
                    <a:spcPct val="100000"/>
                  </a:lnSpc>
                  <a:buNone/>
                </a:pPr>
                <a14:m>
                  <m:oMath xmlns:m="http://schemas.openxmlformats.org/officeDocument/2006/math">
                    <m:r>
                      <a:rPr lang="en-GB" b="0" i="1" smtClean="0">
                        <a:latin typeface="Cambria Math" panose="02040503050406030204" pitchFamily="18" charset="0"/>
                      </a:rPr>
                      <m:t>𝐹</m:t>
                    </m:r>
                  </m:oMath>
                </a14:m>
                <a:r>
                  <a:rPr lang="en-US" dirty="0"/>
                  <a:t> represents the first Fourier component of force</a:t>
                </a:r>
              </a:p>
            </p:txBody>
          </p:sp>
        </mc:Choice>
        <mc:Fallback xmlns="">
          <p:sp>
            <p:nvSpPr>
              <p:cNvPr id="3" name="Content Placeholder 2">
                <a:extLst>
                  <a:ext uri="{FF2B5EF4-FFF2-40B4-BE49-F238E27FC236}">
                    <a16:creationId xmlns:a16="http://schemas.microsoft.com/office/drawing/2014/main" id="{E1353CA9-76CD-E541-8037-38739D3E7A6A}"/>
                  </a:ext>
                </a:extLst>
              </p:cNvPr>
              <p:cNvSpPr>
                <a:spLocks noGrp="1" noRot="1" noChangeAspect="1" noMove="1" noResize="1" noEditPoints="1" noAdjustHandles="1" noChangeArrowheads="1" noChangeShapeType="1" noTextEdit="1"/>
              </p:cNvSpPr>
              <p:nvPr>
                <p:ph idx="1"/>
              </p:nvPr>
            </p:nvSpPr>
            <p:spPr>
              <a:xfrm>
                <a:off x="838201" y="1825625"/>
                <a:ext cx="8039986" cy="4351338"/>
              </a:xfrm>
              <a:blipFill>
                <a:blip r:embed="rId3"/>
                <a:stretch>
                  <a:fillRect l="-1580" t="-13663" b="-2326"/>
                </a:stretch>
              </a:blipFill>
            </p:spPr>
            <p:txBody>
              <a:bodyPr/>
              <a:lstStyle/>
              <a:p>
                <a:r>
                  <a:rPr lang="en-US">
                    <a:noFill/>
                  </a:rPr>
                  <a:t> </a:t>
                </a:r>
              </a:p>
            </p:txBody>
          </p:sp>
        </mc:Fallback>
      </mc:AlternateContent>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28</a:t>
            </a:fld>
            <a:endParaRPr lang="en-US"/>
          </a:p>
        </p:txBody>
      </p:sp>
      <p:pic>
        <p:nvPicPr>
          <p:cNvPr id="12" name="Picture 11">
            <a:extLst>
              <a:ext uri="{FF2B5EF4-FFF2-40B4-BE49-F238E27FC236}">
                <a16:creationId xmlns:a16="http://schemas.microsoft.com/office/drawing/2014/main" id="{286CCF36-5CE0-D34B-A4F3-290029ED2996}"/>
              </a:ext>
            </a:extLst>
          </p:cNvPr>
          <p:cNvPicPr>
            <a:picLocks noChangeAspect="1"/>
          </p:cNvPicPr>
          <p:nvPr/>
        </p:nvPicPr>
        <p:blipFill>
          <a:blip r:embed="rId4"/>
          <a:stretch>
            <a:fillRect/>
          </a:stretch>
        </p:blipFill>
        <p:spPr>
          <a:xfrm>
            <a:off x="7759455" y="136525"/>
            <a:ext cx="4049486" cy="5002307"/>
          </a:xfrm>
          <a:prstGeom prst="rect">
            <a:avLst/>
          </a:prstGeom>
        </p:spPr>
      </p:pic>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D57849E7-606D-F245-8728-AF79AA70AE57}"/>
                  </a:ext>
                </a:extLst>
              </p:cNvPr>
              <p:cNvSpPr/>
              <p:nvPr/>
            </p:nvSpPr>
            <p:spPr>
              <a:xfrm>
                <a:off x="1380273" y="4641696"/>
                <a:ext cx="4544698" cy="7965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𝑌</m:t>
                          </m:r>
                        </m:e>
                      </m:acc>
                      <m:r>
                        <a:rPr lang="en-GB" sz="2400" b="0" i="1" dirty="0" smtClean="0">
                          <a:solidFill>
                            <a:schemeClr val="tx1"/>
                          </a:solidFill>
                          <a:latin typeface="Cambria Math" panose="02040503050406030204" pitchFamily="18" charset="0"/>
                        </a:rPr>
                        <m:t>+</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𝜔</m:t>
                          </m:r>
                        </m:e>
                        <m:sup>
                          <m:r>
                            <a:rPr lang="en-GB" sz="2400" b="0" i="1" dirty="0" smtClean="0">
                              <a:solidFill>
                                <a:schemeClr val="tx1"/>
                              </a:solidFill>
                              <a:latin typeface="Cambria Math" panose="02040503050406030204" pitchFamily="18" charset="0"/>
                            </a:rPr>
                            <m:t>2</m:t>
                          </m:r>
                        </m:sup>
                      </m:sSup>
                      <m:r>
                        <a:rPr lang="en-GB" sz="2400" b="0" i="1" dirty="0" smtClean="0">
                          <a:solidFill>
                            <a:schemeClr val="tx1"/>
                          </a:solidFill>
                          <a:latin typeface="Cambria Math" panose="02040503050406030204" pitchFamily="18" charset="0"/>
                        </a:rPr>
                        <m:t>𝑌</m:t>
                      </m:r>
                      <m:d>
                        <m:dPr>
                          <m:begChr m:val="["/>
                          <m:endChr m:val="]"/>
                          <m:ctrlPr>
                            <a:rPr lang="en-GB" sz="2400" b="0" i="1" dirty="0" smtClean="0">
                              <a:solidFill>
                                <a:schemeClr val="tx1"/>
                              </a:solidFill>
                              <a:latin typeface="Cambria Math" panose="02040503050406030204" pitchFamily="18" charset="0"/>
                            </a:rPr>
                          </m:ctrlPr>
                        </m:dPr>
                        <m:e>
                          <m:r>
                            <a:rPr lang="en-GB" sz="2400" b="0" i="1" dirty="0" smtClean="0">
                              <a:solidFill>
                                <a:schemeClr val="tx1"/>
                              </a:solidFill>
                              <a:latin typeface="Cambria Math" panose="02040503050406030204" pitchFamily="18" charset="0"/>
                            </a:rPr>
                            <m:t>1+</m:t>
                          </m:r>
                          <m:r>
                            <a:rPr lang="en-GB" sz="2400" b="0" i="1" dirty="0" smtClean="0">
                              <a:solidFill>
                                <a:schemeClr val="tx1"/>
                              </a:solidFill>
                              <a:latin typeface="Cambria Math" panose="02040503050406030204" pitchFamily="18" charset="0"/>
                            </a:rPr>
                            <m:t>𝜎</m:t>
                          </m:r>
                          <m:d>
                            <m:dPr>
                              <m:ctrlPr>
                                <a:rPr lang="en-GB" sz="2400" b="0" i="1" dirty="0" smtClean="0">
                                  <a:solidFill>
                                    <a:schemeClr val="tx1"/>
                                  </a:solidFill>
                                  <a:latin typeface="Cambria Math" panose="02040503050406030204" pitchFamily="18" charset="0"/>
                                </a:rPr>
                              </m:ctrlPr>
                            </m:dPr>
                            <m:e>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𝑌</m:t>
                                  </m:r>
                                </m:e>
                                <m:sup>
                                  <m:r>
                                    <a:rPr lang="en-GB" sz="2400" b="0" i="1" dirty="0" smtClean="0">
                                      <a:solidFill>
                                        <a:schemeClr val="tx1"/>
                                      </a:solidFill>
                                      <a:latin typeface="Cambria Math" panose="02040503050406030204" pitchFamily="18" charset="0"/>
                                    </a:rPr>
                                    <m:t>2</m:t>
                                  </m:r>
                                </m:sup>
                              </m:sSup>
                              <m:r>
                                <a:rPr lang="en-GB" sz="2400" b="0" i="1" dirty="0" smtClean="0">
                                  <a:solidFill>
                                    <a:schemeClr val="tx1"/>
                                  </a:solidFill>
                                  <a:latin typeface="Cambria Math" panose="02040503050406030204" pitchFamily="18" charset="0"/>
                                </a:rPr>
                                <m:t>+</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𝑍</m:t>
                                  </m:r>
                                </m:e>
                                <m:sup>
                                  <m:r>
                                    <a:rPr lang="en-GB" sz="2400" b="0" i="1" dirty="0" smtClean="0">
                                      <a:solidFill>
                                        <a:schemeClr val="tx1"/>
                                      </a:solidFill>
                                      <a:latin typeface="Cambria Math" panose="02040503050406030204" pitchFamily="18" charset="0"/>
                                    </a:rPr>
                                    <m:t>2</m:t>
                                  </m:r>
                                </m:sup>
                              </m:sSup>
                            </m:e>
                          </m:d>
                        </m:e>
                      </m:d>
                      <m:r>
                        <a:rPr lang="en-GB" sz="2400" b="0" i="1" dirty="0" smtClean="0">
                          <a:solidFill>
                            <a:schemeClr val="tx1"/>
                          </a:solidFill>
                          <a:latin typeface="Cambria Math" panose="02040503050406030204" pitchFamily="18" charset="0"/>
                        </a:rPr>
                        <m:t>=0</m:t>
                      </m:r>
                    </m:oMath>
                  </m:oMathPara>
                </a14:m>
                <a:endParaRPr lang="en-US" sz="2400" dirty="0">
                  <a:solidFill>
                    <a:schemeClr val="tx1"/>
                  </a:solidFill>
                </a:endParaRPr>
              </a:p>
              <a:p>
                <a:pPr/>
                <a14:m>
                  <m:oMathPara xmlns:m="http://schemas.openxmlformats.org/officeDocument/2006/math">
                    <m:oMathParaPr>
                      <m:jc m:val="centerGroup"/>
                    </m:oMathParaPr>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𝑍</m:t>
                          </m:r>
                        </m:e>
                      </m:acc>
                      <m:r>
                        <a:rPr lang="en-GB" sz="2400" b="0" i="1" dirty="0" smtClean="0">
                          <a:solidFill>
                            <a:schemeClr val="tx1"/>
                          </a:solidFill>
                          <a:latin typeface="Cambria Math" panose="02040503050406030204" pitchFamily="18" charset="0"/>
                        </a:rPr>
                        <m:t>+</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𝜔</m:t>
                          </m:r>
                        </m:e>
                        <m:sup>
                          <m:r>
                            <a:rPr lang="en-GB" sz="2400" b="0" i="1" dirty="0" smtClean="0">
                              <a:solidFill>
                                <a:schemeClr val="tx1"/>
                              </a:solidFill>
                              <a:latin typeface="Cambria Math" panose="02040503050406030204" pitchFamily="18" charset="0"/>
                            </a:rPr>
                            <m:t>2</m:t>
                          </m:r>
                        </m:sup>
                      </m:sSup>
                      <m:r>
                        <a:rPr lang="en-GB" sz="2400" b="0" i="1" dirty="0" smtClean="0">
                          <a:solidFill>
                            <a:schemeClr val="tx1"/>
                          </a:solidFill>
                          <a:latin typeface="Cambria Math" panose="02040503050406030204" pitchFamily="18" charset="0"/>
                        </a:rPr>
                        <m:t>𝑍</m:t>
                      </m:r>
                      <m:d>
                        <m:dPr>
                          <m:begChr m:val="["/>
                          <m:endChr m:val="]"/>
                          <m:ctrlPr>
                            <a:rPr lang="en-GB" sz="2400" b="0" i="1" dirty="0" smtClean="0">
                              <a:solidFill>
                                <a:schemeClr val="tx1"/>
                              </a:solidFill>
                              <a:latin typeface="Cambria Math" panose="02040503050406030204" pitchFamily="18" charset="0"/>
                            </a:rPr>
                          </m:ctrlPr>
                        </m:dPr>
                        <m:e>
                          <m:r>
                            <a:rPr lang="en-GB" sz="2400" b="0" i="1" dirty="0" smtClean="0">
                              <a:solidFill>
                                <a:schemeClr val="tx1"/>
                              </a:solidFill>
                              <a:latin typeface="Cambria Math" panose="02040503050406030204" pitchFamily="18" charset="0"/>
                            </a:rPr>
                            <m:t>1+</m:t>
                          </m:r>
                          <m:r>
                            <a:rPr lang="en-GB" sz="2400" b="0" i="1" dirty="0" smtClean="0">
                              <a:solidFill>
                                <a:schemeClr val="tx1"/>
                              </a:solidFill>
                              <a:latin typeface="Cambria Math" panose="02040503050406030204" pitchFamily="18" charset="0"/>
                            </a:rPr>
                            <m:t>𝜎</m:t>
                          </m:r>
                          <m:d>
                            <m:dPr>
                              <m:ctrlPr>
                                <a:rPr lang="en-GB" sz="2400" b="0" i="1" dirty="0" smtClean="0">
                                  <a:solidFill>
                                    <a:schemeClr val="tx1"/>
                                  </a:solidFill>
                                  <a:latin typeface="Cambria Math" panose="02040503050406030204" pitchFamily="18" charset="0"/>
                                </a:rPr>
                              </m:ctrlPr>
                            </m:dPr>
                            <m:e>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𝑌</m:t>
                                  </m:r>
                                </m:e>
                                <m:sup>
                                  <m:r>
                                    <a:rPr lang="en-GB" sz="2400" b="0" i="1" dirty="0" smtClean="0">
                                      <a:solidFill>
                                        <a:schemeClr val="tx1"/>
                                      </a:solidFill>
                                      <a:latin typeface="Cambria Math" panose="02040503050406030204" pitchFamily="18" charset="0"/>
                                    </a:rPr>
                                    <m:t>2</m:t>
                                  </m:r>
                                </m:sup>
                              </m:sSup>
                              <m:r>
                                <a:rPr lang="en-GB" sz="2400" b="0" i="1" dirty="0" smtClean="0">
                                  <a:solidFill>
                                    <a:schemeClr val="tx1"/>
                                  </a:solidFill>
                                  <a:latin typeface="Cambria Math" panose="02040503050406030204" pitchFamily="18" charset="0"/>
                                </a:rPr>
                                <m:t>+</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𝑍</m:t>
                                  </m:r>
                                </m:e>
                                <m:sup>
                                  <m:r>
                                    <a:rPr lang="en-GB" sz="2400" b="0" i="1" dirty="0" smtClean="0">
                                      <a:solidFill>
                                        <a:schemeClr val="tx1"/>
                                      </a:solidFill>
                                      <a:latin typeface="Cambria Math" panose="02040503050406030204" pitchFamily="18" charset="0"/>
                                    </a:rPr>
                                    <m:t>2</m:t>
                                  </m:r>
                                </m:sup>
                              </m:sSup>
                            </m:e>
                          </m:d>
                        </m:e>
                      </m:d>
                      <m:r>
                        <a:rPr lang="en-GB" sz="2400" b="0" i="1" dirty="0" smtClean="0">
                          <a:solidFill>
                            <a:schemeClr val="tx1"/>
                          </a:solidFill>
                          <a:latin typeface="Cambria Math" panose="02040503050406030204" pitchFamily="18" charset="0"/>
                        </a:rPr>
                        <m:t>=0</m:t>
                      </m:r>
                    </m:oMath>
                  </m:oMathPara>
                </a14:m>
                <a:endParaRPr lang="en-US" sz="2400" dirty="0">
                  <a:solidFill>
                    <a:schemeClr val="tx1"/>
                  </a:solidFill>
                </a:endParaRPr>
              </a:p>
            </p:txBody>
          </p:sp>
        </mc:Choice>
        <mc:Fallback xmlns="">
          <p:sp>
            <p:nvSpPr>
              <p:cNvPr id="30" name="Rectangle 29">
                <a:extLst>
                  <a:ext uri="{FF2B5EF4-FFF2-40B4-BE49-F238E27FC236}">
                    <a16:creationId xmlns:a16="http://schemas.microsoft.com/office/drawing/2014/main" id="{D57849E7-606D-F245-8728-AF79AA70AE57}"/>
                  </a:ext>
                </a:extLst>
              </p:cNvPr>
              <p:cNvSpPr>
                <a:spLocks noRot="1" noChangeAspect="1" noMove="1" noResize="1" noEditPoints="1" noAdjustHandles="1" noChangeArrowheads="1" noChangeShapeType="1" noTextEdit="1"/>
              </p:cNvSpPr>
              <p:nvPr/>
            </p:nvSpPr>
            <p:spPr>
              <a:xfrm>
                <a:off x="1380273" y="4641696"/>
                <a:ext cx="4544698" cy="796564"/>
              </a:xfrm>
              <a:prstGeom prst="rect">
                <a:avLst/>
              </a:prstGeom>
              <a:blipFill>
                <a:blip r:embed="rId5"/>
                <a:stretch>
                  <a:fillRect t="-1515"/>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9D6333B-19EC-DA48-8881-052B48DC9434}"/>
                  </a:ext>
                </a:extLst>
              </p:cNvPr>
              <p:cNvSpPr/>
              <p:nvPr/>
            </p:nvSpPr>
            <p:spPr>
              <a:xfrm>
                <a:off x="5924971" y="4641696"/>
                <a:ext cx="2399222" cy="7965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GB" sz="2400" b="0" i="1" smtClean="0">
                        <a:solidFill>
                          <a:schemeClr val="tx1"/>
                        </a:solidFill>
                        <a:latin typeface="Cambria Math" panose="02040503050406030204" pitchFamily="18" charset="0"/>
                      </a:rPr>
                      <m:t>𝜔</m:t>
                    </m:r>
                    <m:r>
                      <a:rPr lang="en-GB" sz="2400" b="0" i="1" smtClean="0">
                        <a:solidFill>
                          <a:schemeClr val="tx1"/>
                        </a:solidFill>
                        <a:latin typeface="Cambria Math" panose="02040503050406030204" pitchFamily="18" charset="0"/>
                      </a:rPr>
                      <m:t>=</m:t>
                    </m:r>
                    <m:f>
                      <m:fPr>
                        <m:ctrlPr>
                          <a:rPr lang="en-GB" sz="2400" b="0" i="1" smtClean="0">
                            <a:solidFill>
                              <a:schemeClr val="tx1"/>
                            </a:solidFill>
                            <a:latin typeface="Cambria Math" panose="02040503050406030204" pitchFamily="18" charset="0"/>
                          </a:rPr>
                        </m:ctrlPr>
                      </m:fPr>
                      <m:num>
                        <m:sSub>
                          <m:sSubPr>
                            <m:ctrlPr>
                              <a:rPr lang="en-GB" sz="2400" b="0" i="1" smtClean="0">
                                <a:solidFill>
                                  <a:schemeClr val="tx1"/>
                                </a:solidFill>
                                <a:latin typeface="Cambria Math" panose="02040503050406030204" pitchFamily="18" charset="0"/>
                              </a:rPr>
                            </m:ctrlPr>
                          </m:sSubPr>
                          <m:e>
                            <m:r>
                              <a:rPr lang="en-GB" sz="2400" b="0" i="1" smtClean="0">
                                <a:solidFill>
                                  <a:schemeClr val="tx1"/>
                                </a:solidFill>
                                <a:latin typeface="Cambria Math" panose="02040503050406030204" pitchFamily="18" charset="0"/>
                              </a:rPr>
                              <m:t>𝑇</m:t>
                            </m:r>
                          </m:e>
                          <m:sub>
                            <m:r>
                              <a:rPr lang="en-GB" sz="2400" b="0" i="1" smtClean="0">
                                <a:solidFill>
                                  <a:schemeClr val="tx1"/>
                                </a:solidFill>
                                <a:latin typeface="Cambria Math" panose="02040503050406030204" pitchFamily="18" charset="0"/>
                              </a:rPr>
                              <m:t>0</m:t>
                            </m:r>
                          </m:sub>
                        </m:sSub>
                      </m:num>
                      <m:den>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𝜇</m:t>
                        </m:r>
                        <m:r>
                          <a:rPr lang="en-GB" sz="2400" b="0" i="1" smtClean="0">
                            <a:solidFill>
                              <a:schemeClr val="tx1"/>
                            </a:solidFill>
                            <a:latin typeface="Cambria Math" panose="02040503050406030204" pitchFamily="18" charset="0"/>
                          </a:rPr>
                          <m:t>𝐿</m:t>
                        </m:r>
                      </m:den>
                    </m:f>
                  </m:oMath>
                </a14:m>
                <a:r>
                  <a:rPr lang="en-US" sz="2400" dirty="0">
                    <a:solidFill>
                      <a:schemeClr val="tx1"/>
                    </a:solidFill>
                  </a:rPr>
                  <a:t>, </a:t>
                </a:r>
                <a14:m>
                  <m:oMath xmlns:m="http://schemas.openxmlformats.org/officeDocument/2006/math">
                    <m:r>
                      <a:rPr lang="en-GB" sz="2400" b="0" i="1" smtClean="0">
                        <a:solidFill>
                          <a:schemeClr val="tx1"/>
                        </a:solidFill>
                        <a:latin typeface="Cambria Math" panose="02040503050406030204" pitchFamily="18" charset="0"/>
                      </a:rPr>
                      <m:t>𝜎</m:t>
                    </m:r>
                    <m:r>
                      <a:rPr lang="en-GB" sz="2400" b="0" i="1" smtClean="0">
                        <a:solidFill>
                          <a:schemeClr val="tx1"/>
                        </a:solidFill>
                        <a:latin typeface="Cambria Math" panose="02040503050406030204" pitchFamily="18" charset="0"/>
                      </a:rPr>
                      <m:t>=</m:t>
                    </m:r>
                    <m:f>
                      <m:fPr>
                        <m:ctrlPr>
                          <a:rPr lang="en-GB" sz="2400" b="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3</m:t>
                        </m:r>
                        <m:r>
                          <a:rPr lang="en-GB" sz="2400" b="0" i="1" smtClean="0">
                            <a:solidFill>
                              <a:schemeClr val="tx1"/>
                            </a:solidFill>
                            <a:latin typeface="Cambria Math" panose="02040503050406030204" pitchFamily="18" charset="0"/>
                          </a:rPr>
                          <m:t>𝐸𝐴</m:t>
                        </m:r>
                      </m:num>
                      <m:den>
                        <m:r>
                          <a:rPr lang="en-GB" sz="2400" b="0" i="1" smtClean="0">
                            <a:solidFill>
                              <a:schemeClr val="tx1"/>
                            </a:solidFill>
                            <a:latin typeface="Cambria Math" panose="02040503050406030204" pitchFamily="18" charset="0"/>
                          </a:rPr>
                          <m:t>8</m:t>
                        </m:r>
                        <m:sSub>
                          <m:sSubPr>
                            <m:ctrlPr>
                              <a:rPr lang="en-GB" sz="2400" b="0" i="1" smtClean="0">
                                <a:solidFill>
                                  <a:schemeClr val="tx1"/>
                                </a:solidFill>
                                <a:latin typeface="Cambria Math" panose="02040503050406030204" pitchFamily="18" charset="0"/>
                              </a:rPr>
                            </m:ctrlPr>
                          </m:sSubPr>
                          <m:e>
                            <m:r>
                              <a:rPr lang="en-GB" sz="2400" b="0" i="1" smtClean="0">
                                <a:solidFill>
                                  <a:schemeClr val="tx1"/>
                                </a:solidFill>
                                <a:latin typeface="Cambria Math" panose="02040503050406030204" pitchFamily="18" charset="0"/>
                              </a:rPr>
                              <m:t>𝑇</m:t>
                            </m:r>
                          </m:e>
                          <m:sub>
                            <m:r>
                              <a:rPr lang="en-GB" sz="2400" b="0" i="1" smtClean="0">
                                <a:solidFill>
                                  <a:schemeClr val="tx1"/>
                                </a:solidFill>
                                <a:latin typeface="Cambria Math" panose="02040503050406030204" pitchFamily="18" charset="0"/>
                              </a:rPr>
                              <m:t>0</m:t>
                            </m:r>
                          </m:sub>
                        </m:sSub>
                      </m:den>
                    </m:f>
                  </m:oMath>
                </a14:m>
                <a:endParaRPr lang="en-US" sz="2400" dirty="0">
                  <a:solidFill>
                    <a:schemeClr val="tx1"/>
                  </a:solidFill>
                </a:endParaRPr>
              </a:p>
            </p:txBody>
          </p:sp>
        </mc:Choice>
        <mc:Fallback xmlns="">
          <p:sp>
            <p:nvSpPr>
              <p:cNvPr id="31" name="Rectangle 30">
                <a:extLst>
                  <a:ext uri="{FF2B5EF4-FFF2-40B4-BE49-F238E27FC236}">
                    <a16:creationId xmlns:a16="http://schemas.microsoft.com/office/drawing/2014/main" id="{D9D6333B-19EC-DA48-8881-052B48DC9434}"/>
                  </a:ext>
                </a:extLst>
              </p:cNvPr>
              <p:cNvSpPr>
                <a:spLocks noRot="1" noChangeAspect="1" noMove="1" noResize="1" noEditPoints="1" noAdjustHandles="1" noChangeArrowheads="1" noChangeShapeType="1" noTextEdit="1"/>
              </p:cNvSpPr>
              <p:nvPr/>
            </p:nvSpPr>
            <p:spPr>
              <a:xfrm>
                <a:off x="5924971" y="4641696"/>
                <a:ext cx="2399222" cy="796564"/>
              </a:xfrm>
              <a:prstGeom prst="rect">
                <a:avLst/>
              </a:prstGeom>
              <a:blipFill>
                <a:blip r:embed="rId6"/>
                <a:stretch>
                  <a:fillRect/>
                </a:stretch>
              </a:blipFill>
              <a:ln w="19050">
                <a:solidFill>
                  <a:schemeClr val="tx1"/>
                </a:solidFill>
              </a:ln>
            </p:spPr>
            <p:txBody>
              <a:bodyPr/>
              <a:lstStyle/>
              <a:p>
                <a:r>
                  <a:rPr lang="en-US">
                    <a:noFill/>
                  </a:rPr>
                  <a:t> </a:t>
                </a:r>
              </a:p>
            </p:txBody>
          </p:sp>
        </mc:Fallback>
      </mc:AlternateContent>
      <p:sp>
        <p:nvSpPr>
          <p:cNvPr id="33" name="TextBox 32">
            <a:extLst>
              <a:ext uri="{FF2B5EF4-FFF2-40B4-BE49-F238E27FC236}">
                <a16:creationId xmlns:a16="http://schemas.microsoft.com/office/drawing/2014/main" id="{9FB8D347-7C1B-0243-9EE9-8EC01ABD6237}"/>
              </a:ext>
            </a:extLst>
          </p:cNvPr>
          <p:cNvSpPr txBox="1"/>
          <p:nvPr/>
        </p:nvSpPr>
        <p:spPr>
          <a:xfrm>
            <a:off x="838200" y="6356350"/>
            <a:ext cx="7895968" cy="369332"/>
          </a:xfrm>
          <a:prstGeom prst="rect">
            <a:avLst/>
          </a:prstGeom>
          <a:noFill/>
        </p:spPr>
        <p:txBody>
          <a:bodyPr wrap="square" rtlCol="0">
            <a:spAutoFit/>
          </a:bodyPr>
          <a:lstStyle/>
          <a:p>
            <a:r>
              <a:rPr lang="en-US" dirty="0"/>
              <a:t>J.A. Elliot, Intrinsic nonlinear effects in vibrating strings. </a:t>
            </a:r>
            <a:r>
              <a:rPr lang="en-GB" dirty="0"/>
              <a:t>Am. J. Phys. 48, 478 (1980)</a:t>
            </a:r>
            <a:endParaRPr lang="en-US" dirty="0"/>
          </a:p>
        </p:txBody>
      </p:sp>
      <p:cxnSp>
        <p:nvCxnSpPr>
          <p:cNvPr id="35" name="Straight Connector 34">
            <a:extLst>
              <a:ext uri="{FF2B5EF4-FFF2-40B4-BE49-F238E27FC236}">
                <a16:creationId xmlns:a16="http://schemas.microsoft.com/office/drawing/2014/main" id="{796574B5-D08D-7E4A-BFE3-C721E21AE2C2}"/>
              </a:ext>
            </a:extLst>
          </p:cNvPr>
          <p:cNvCxnSpPr/>
          <p:nvPr/>
        </p:nvCxnSpPr>
        <p:spPr>
          <a:xfrm>
            <a:off x="333632" y="6356350"/>
            <a:ext cx="9450566" cy="0"/>
          </a:xfrm>
          <a:prstGeom prst="line">
            <a:avLst/>
          </a:prstGeom>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55D9C3C8-2AF7-D440-80B6-FF77F9A1F382}"/>
              </a:ext>
            </a:extLst>
          </p:cNvPr>
          <p:cNvSpPr txBox="1"/>
          <p:nvPr/>
        </p:nvSpPr>
        <p:spPr>
          <a:xfrm>
            <a:off x="9647097" y="270816"/>
            <a:ext cx="2351313" cy="461665"/>
          </a:xfrm>
          <a:prstGeom prst="rect">
            <a:avLst/>
          </a:prstGeom>
          <a:noFill/>
        </p:spPr>
        <p:txBody>
          <a:bodyPr wrap="square" rtlCol="0">
            <a:spAutoFit/>
          </a:bodyPr>
          <a:lstStyle/>
          <a:p>
            <a:r>
              <a:rPr lang="en-US" sz="2400" dirty="0">
                <a:solidFill>
                  <a:srgbClr val="C00000"/>
                </a:solidFill>
              </a:rPr>
              <a:t>Free oscillations!</a:t>
            </a:r>
          </a:p>
        </p:txBody>
      </p:sp>
    </p:spTree>
    <p:extLst>
      <p:ext uri="{BB962C8B-B14F-4D97-AF65-F5344CB8AC3E}">
        <p14:creationId xmlns:p14="http://schemas.microsoft.com/office/powerpoint/2010/main" val="35888972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637B8-360F-0945-ACE1-3C8E41A09F3B}"/>
              </a:ext>
            </a:extLst>
          </p:cNvPr>
          <p:cNvPicPr>
            <a:picLocks noChangeAspect="1"/>
          </p:cNvPicPr>
          <p:nvPr/>
        </p:nvPicPr>
        <p:blipFill>
          <a:blip r:embed="rId3"/>
          <a:stretch>
            <a:fillRect/>
          </a:stretch>
        </p:blipFill>
        <p:spPr>
          <a:xfrm>
            <a:off x="7149469" y="681037"/>
            <a:ext cx="4784804" cy="4351337"/>
          </a:xfrm>
          <a:prstGeom prst="rect">
            <a:avLst/>
          </a:prstGeom>
        </p:spPr>
      </p:pic>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Elliot 1980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0" y="1825625"/>
                <a:ext cx="8528221" cy="4351338"/>
              </a:xfrm>
            </p:spPr>
            <p:txBody>
              <a:bodyPr/>
              <a:lstStyle/>
              <a:p>
                <a:pPr marL="0" indent="0">
                  <a:buNone/>
                </a:pPr>
                <a:r>
                  <a:rPr lang="en-US" dirty="0"/>
                  <a:t>Taking limit of </a:t>
                </a:r>
                <a14:m>
                  <m:oMath xmlns:m="http://schemas.openxmlformats.org/officeDocument/2006/math">
                    <m:r>
                      <a:rPr lang="en-GB" b="0" i="1" smtClean="0">
                        <a:latin typeface="Cambria Math" panose="02040503050406030204" pitchFamily="18" charset="0"/>
                      </a:rPr>
                      <m:t>𝑍</m:t>
                    </m:r>
                    <m:r>
                      <a:rPr lang="en-GB" b="0" i="1" smtClean="0">
                        <a:latin typeface="Cambria Math" panose="02040503050406030204" pitchFamily="18" charset="0"/>
                      </a:rPr>
                      <m:t>≪</m:t>
                    </m:r>
                    <m:r>
                      <a:rPr lang="en-GB" b="0" i="1" smtClean="0">
                        <a:latin typeface="Cambria Math" panose="02040503050406030204" pitchFamily="18" charset="0"/>
                      </a:rPr>
                      <m:t>𝑌</m:t>
                    </m:r>
                  </m:oMath>
                </a14:m>
                <a:endParaRPr lang="en-US" dirty="0"/>
              </a:p>
              <a:p>
                <a:pPr marL="0" indent="0">
                  <a:buNone/>
                </a:pPr>
                <a:endParaRPr lang="en-US" dirty="0"/>
              </a:p>
              <a:p>
                <a:pPr marL="0" indent="0">
                  <a:buNone/>
                </a:pPr>
                <a:endParaRPr lang="en-US" dirty="0"/>
              </a:p>
              <a:p>
                <a:pPr marL="0" indent="0">
                  <a:buNone/>
                </a:pPr>
                <a:r>
                  <a:rPr lang="en-US" dirty="0"/>
                  <a:t>Got Duffing eq. in Y solved (approx.) by:</a:t>
                </a:r>
              </a:p>
              <a:p>
                <a:pPr marL="0" indent="0">
                  <a:buNone/>
                </a:pPr>
                <a:endParaRPr lang="en-US" dirty="0"/>
              </a:p>
              <a:p>
                <a:pPr marL="0" indent="0">
                  <a:buNone/>
                </a:pPr>
                <a:r>
                  <a:rPr lang="en-US" dirty="0"/>
                  <a:t>Then in the other direction have:</a:t>
                </a:r>
              </a:p>
            </p:txBody>
          </p:sp>
        </mc:Choice>
        <mc:Fallback xmlns="">
          <p:sp>
            <p:nvSpPr>
              <p:cNvPr id="3" name="Content Placeholder 2">
                <a:extLst>
                  <a:ext uri="{FF2B5EF4-FFF2-40B4-BE49-F238E27FC236}">
                    <a16:creationId xmlns:a16="http://schemas.microsoft.com/office/drawing/2014/main" id="{E1353CA9-76CD-E541-8037-38739D3E7A6A}"/>
                  </a:ext>
                </a:extLst>
              </p:cNvPr>
              <p:cNvSpPr>
                <a:spLocks noGrp="1" noRot="1" noChangeAspect="1" noMove="1" noResize="1" noEditPoints="1" noAdjustHandles="1" noChangeArrowheads="1" noChangeShapeType="1" noTextEdit="1"/>
              </p:cNvSpPr>
              <p:nvPr>
                <p:ph idx="1"/>
              </p:nvPr>
            </p:nvSpPr>
            <p:spPr>
              <a:xfrm>
                <a:off x="838200" y="1825625"/>
                <a:ext cx="8528221" cy="4351338"/>
              </a:xfrm>
              <a:blipFill>
                <a:blip r:embed="rId4"/>
                <a:stretch>
                  <a:fillRect l="-1488" t="-2326"/>
                </a:stretch>
              </a:blipFill>
            </p:spPr>
            <p:txBody>
              <a:bodyPr/>
              <a:lstStyle/>
              <a:p>
                <a:r>
                  <a:rPr lang="en-US">
                    <a:noFill/>
                  </a:rPr>
                  <a:t> </a:t>
                </a:r>
              </a:p>
            </p:txBody>
          </p:sp>
        </mc:Fallback>
      </mc:AlternateContent>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29</a:t>
            </a:fld>
            <a:endParaRPr lang="en-US"/>
          </a:p>
        </p:txBody>
      </p:sp>
      <p:sp>
        <p:nvSpPr>
          <p:cNvPr id="33" name="TextBox 32">
            <a:extLst>
              <a:ext uri="{FF2B5EF4-FFF2-40B4-BE49-F238E27FC236}">
                <a16:creationId xmlns:a16="http://schemas.microsoft.com/office/drawing/2014/main" id="{9FB8D347-7C1B-0243-9EE9-8EC01ABD6237}"/>
              </a:ext>
            </a:extLst>
          </p:cNvPr>
          <p:cNvSpPr txBox="1"/>
          <p:nvPr/>
        </p:nvSpPr>
        <p:spPr>
          <a:xfrm>
            <a:off x="838200" y="6356350"/>
            <a:ext cx="7895968" cy="369332"/>
          </a:xfrm>
          <a:prstGeom prst="rect">
            <a:avLst/>
          </a:prstGeom>
          <a:noFill/>
        </p:spPr>
        <p:txBody>
          <a:bodyPr wrap="square" rtlCol="0">
            <a:spAutoFit/>
          </a:bodyPr>
          <a:lstStyle/>
          <a:p>
            <a:r>
              <a:rPr lang="en-US" dirty="0"/>
              <a:t>J.A. Elliot, Intrinsic nonlinear effects in vibrating strings. </a:t>
            </a:r>
            <a:r>
              <a:rPr lang="en-GB" dirty="0"/>
              <a:t>Am. J. Phys. 48, 478 (1980)</a:t>
            </a:r>
            <a:endParaRPr lang="en-US" dirty="0"/>
          </a:p>
        </p:txBody>
      </p:sp>
      <p:cxnSp>
        <p:nvCxnSpPr>
          <p:cNvPr id="35" name="Straight Connector 34">
            <a:extLst>
              <a:ext uri="{FF2B5EF4-FFF2-40B4-BE49-F238E27FC236}">
                <a16:creationId xmlns:a16="http://schemas.microsoft.com/office/drawing/2014/main" id="{796574B5-D08D-7E4A-BFE3-C721E21AE2C2}"/>
              </a:ext>
            </a:extLst>
          </p:cNvPr>
          <p:cNvCxnSpPr/>
          <p:nvPr/>
        </p:nvCxnSpPr>
        <p:spPr>
          <a:xfrm>
            <a:off x="333632" y="6356350"/>
            <a:ext cx="945056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0B499DC-6CC1-164F-8EED-66379243D041}"/>
                  </a:ext>
                </a:extLst>
              </p:cNvPr>
              <p:cNvSpPr/>
              <p:nvPr/>
            </p:nvSpPr>
            <p:spPr>
              <a:xfrm>
                <a:off x="972500" y="2471798"/>
                <a:ext cx="3364722" cy="7965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𝑌</m:t>
                          </m:r>
                        </m:e>
                      </m:acc>
                      <m:r>
                        <a:rPr lang="en-GB" sz="2400" b="0" i="1" dirty="0" smtClean="0">
                          <a:solidFill>
                            <a:schemeClr val="tx1"/>
                          </a:solidFill>
                          <a:latin typeface="Cambria Math" panose="02040503050406030204" pitchFamily="18" charset="0"/>
                        </a:rPr>
                        <m:t>+</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𝜔</m:t>
                          </m:r>
                        </m:e>
                        <m:sup>
                          <m:r>
                            <a:rPr lang="en-GB" sz="2400" b="0" i="1" dirty="0" smtClean="0">
                              <a:solidFill>
                                <a:schemeClr val="tx1"/>
                              </a:solidFill>
                              <a:latin typeface="Cambria Math" panose="02040503050406030204" pitchFamily="18" charset="0"/>
                            </a:rPr>
                            <m:t>2</m:t>
                          </m:r>
                        </m:sup>
                      </m:sSup>
                      <m:r>
                        <a:rPr lang="en-GB" sz="2400" b="0" i="1" dirty="0" smtClean="0">
                          <a:solidFill>
                            <a:schemeClr val="tx1"/>
                          </a:solidFill>
                          <a:latin typeface="Cambria Math" panose="02040503050406030204" pitchFamily="18" charset="0"/>
                        </a:rPr>
                        <m:t>𝑌</m:t>
                      </m:r>
                      <m:d>
                        <m:dPr>
                          <m:begChr m:val="["/>
                          <m:endChr m:val="]"/>
                          <m:ctrlPr>
                            <a:rPr lang="en-GB" sz="2400" b="0" i="1" dirty="0" smtClean="0">
                              <a:solidFill>
                                <a:schemeClr val="tx1"/>
                              </a:solidFill>
                              <a:latin typeface="Cambria Math" panose="02040503050406030204" pitchFamily="18" charset="0"/>
                            </a:rPr>
                          </m:ctrlPr>
                        </m:dPr>
                        <m:e>
                          <m:r>
                            <a:rPr lang="en-GB" sz="2400" b="0" i="1" dirty="0" smtClean="0">
                              <a:solidFill>
                                <a:schemeClr val="tx1"/>
                              </a:solidFill>
                              <a:latin typeface="Cambria Math" panose="02040503050406030204" pitchFamily="18" charset="0"/>
                            </a:rPr>
                            <m:t>1+</m:t>
                          </m:r>
                          <m:r>
                            <a:rPr lang="en-GB" sz="2400" b="0" i="1" dirty="0" smtClean="0">
                              <a:solidFill>
                                <a:schemeClr val="tx1"/>
                              </a:solidFill>
                              <a:latin typeface="Cambria Math" panose="02040503050406030204" pitchFamily="18" charset="0"/>
                            </a:rPr>
                            <m:t>𝜎</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𝑌</m:t>
                              </m:r>
                            </m:e>
                            <m:sup>
                              <m:r>
                                <a:rPr lang="en-GB" sz="2400" b="0" i="1" dirty="0" smtClean="0">
                                  <a:solidFill>
                                    <a:schemeClr val="tx1"/>
                                  </a:solidFill>
                                  <a:latin typeface="Cambria Math" panose="02040503050406030204" pitchFamily="18" charset="0"/>
                                </a:rPr>
                                <m:t>2</m:t>
                              </m:r>
                            </m:sup>
                          </m:sSup>
                        </m:e>
                      </m:d>
                      <m:r>
                        <a:rPr lang="en-GB" sz="2400" b="0" i="1" dirty="0" smtClean="0">
                          <a:solidFill>
                            <a:schemeClr val="tx1"/>
                          </a:solidFill>
                          <a:latin typeface="Cambria Math" panose="02040503050406030204" pitchFamily="18" charset="0"/>
                        </a:rPr>
                        <m:t>=0</m:t>
                      </m:r>
                    </m:oMath>
                  </m:oMathPara>
                </a14:m>
                <a:endParaRPr lang="en-US" sz="2400" dirty="0">
                  <a:solidFill>
                    <a:schemeClr val="tx1"/>
                  </a:solidFill>
                </a:endParaRPr>
              </a:p>
              <a:p>
                <a:pPr/>
                <a14:m>
                  <m:oMathPara xmlns:m="http://schemas.openxmlformats.org/officeDocument/2006/math">
                    <m:oMathParaPr>
                      <m:jc m:val="centerGroup"/>
                    </m:oMathParaPr>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𝑍</m:t>
                          </m:r>
                        </m:e>
                      </m:acc>
                      <m:r>
                        <a:rPr lang="en-GB" sz="2400" b="0" i="1" dirty="0" smtClean="0">
                          <a:solidFill>
                            <a:schemeClr val="tx1"/>
                          </a:solidFill>
                          <a:latin typeface="Cambria Math" panose="02040503050406030204" pitchFamily="18" charset="0"/>
                        </a:rPr>
                        <m:t>+</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𝜔</m:t>
                          </m:r>
                        </m:e>
                        <m:sup>
                          <m:r>
                            <a:rPr lang="en-GB" sz="2400" b="0" i="1" dirty="0" smtClean="0">
                              <a:solidFill>
                                <a:schemeClr val="tx1"/>
                              </a:solidFill>
                              <a:latin typeface="Cambria Math" panose="02040503050406030204" pitchFamily="18" charset="0"/>
                            </a:rPr>
                            <m:t>2</m:t>
                          </m:r>
                        </m:sup>
                      </m:sSup>
                      <m:r>
                        <a:rPr lang="en-GB" sz="2400" b="0" i="1" dirty="0" smtClean="0">
                          <a:solidFill>
                            <a:schemeClr val="tx1"/>
                          </a:solidFill>
                          <a:latin typeface="Cambria Math" panose="02040503050406030204" pitchFamily="18" charset="0"/>
                        </a:rPr>
                        <m:t>𝑍</m:t>
                      </m:r>
                      <m:d>
                        <m:dPr>
                          <m:begChr m:val="["/>
                          <m:endChr m:val="]"/>
                          <m:ctrlPr>
                            <a:rPr lang="en-GB" sz="2400" b="0" i="1" dirty="0" smtClean="0">
                              <a:solidFill>
                                <a:schemeClr val="tx1"/>
                              </a:solidFill>
                              <a:latin typeface="Cambria Math" panose="02040503050406030204" pitchFamily="18" charset="0"/>
                            </a:rPr>
                          </m:ctrlPr>
                        </m:dPr>
                        <m:e>
                          <m:r>
                            <a:rPr lang="en-GB" sz="2400" b="0" i="1" dirty="0" smtClean="0">
                              <a:solidFill>
                                <a:schemeClr val="tx1"/>
                              </a:solidFill>
                              <a:latin typeface="Cambria Math" panose="02040503050406030204" pitchFamily="18" charset="0"/>
                            </a:rPr>
                            <m:t>1+</m:t>
                          </m:r>
                          <m:r>
                            <a:rPr lang="en-GB" sz="2400" b="0" i="1" dirty="0" smtClean="0">
                              <a:solidFill>
                                <a:schemeClr val="tx1"/>
                              </a:solidFill>
                              <a:latin typeface="Cambria Math" panose="02040503050406030204" pitchFamily="18" charset="0"/>
                            </a:rPr>
                            <m:t>𝜎</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𝑌</m:t>
                              </m:r>
                            </m:e>
                            <m:sup>
                              <m:r>
                                <a:rPr lang="en-GB" sz="2400" b="0" i="1" dirty="0" smtClean="0">
                                  <a:solidFill>
                                    <a:schemeClr val="tx1"/>
                                  </a:solidFill>
                                  <a:latin typeface="Cambria Math" panose="02040503050406030204" pitchFamily="18" charset="0"/>
                                </a:rPr>
                                <m:t>2</m:t>
                              </m:r>
                            </m:sup>
                          </m:sSup>
                        </m:e>
                      </m:d>
                      <m:r>
                        <a:rPr lang="en-GB" sz="2400" b="0" i="1" dirty="0" smtClean="0">
                          <a:solidFill>
                            <a:schemeClr val="tx1"/>
                          </a:solidFill>
                          <a:latin typeface="Cambria Math" panose="02040503050406030204" pitchFamily="18" charset="0"/>
                        </a:rPr>
                        <m:t>=0</m:t>
                      </m:r>
                    </m:oMath>
                  </m:oMathPara>
                </a14:m>
                <a:endParaRPr lang="en-US" sz="2400" dirty="0">
                  <a:solidFill>
                    <a:schemeClr val="tx1"/>
                  </a:solidFill>
                </a:endParaRPr>
              </a:p>
            </p:txBody>
          </p:sp>
        </mc:Choice>
        <mc:Fallback xmlns="">
          <p:sp>
            <p:nvSpPr>
              <p:cNvPr id="17" name="Rectangle 16">
                <a:extLst>
                  <a:ext uri="{FF2B5EF4-FFF2-40B4-BE49-F238E27FC236}">
                    <a16:creationId xmlns:a16="http://schemas.microsoft.com/office/drawing/2014/main" id="{00B499DC-6CC1-164F-8EED-66379243D041}"/>
                  </a:ext>
                </a:extLst>
              </p:cNvPr>
              <p:cNvSpPr>
                <a:spLocks noRot="1" noChangeAspect="1" noMove="1" noResize="1" noEditPoints="1" noAdjustHandles="1" noChangeArrowheads="1" noChangeShapeType="1" noTextEdit="1"/>
              </p:cNvSpPr>
              <p:nvPr/>
            </p:nvSpPr>
            <p:spPr>
              <a:xfrm>
                <a:off x="972500" y="2471798"/>
                <a:ext cx="3364722" cy="796564"/>
              </a:xfrm>
              <a:prstGeom prst="rect">
                <a:avLst/>
              </a:prstGeom>
              <a:blipFill>
                <a:blip r:embed="rId5"/>
                <a:stretch>
                  <a:fillRect t="-1515"/>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B9031261-1C1B-C749-8C49-6DEBDCE6AF88}"/>
                  </a:ext>
                </a:extLst>
              </p:cNvPr>
              <p:cNvSpPr/>
              <p:nvPr/>
            </p:nvSpPr>
            <p:spPr>
              <a:xfrm>
                <a:off x="985074" y="3850194"/>
                <a:ext cx="2067262" cy="5091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𝑦</m:t>
                      </m:r>
                      <m:r>
                        <a:rPr lang="en-GB" sz="2400" b="0" i="1" smtClean="0">
                          <a:solidFill>
                            <a:schemeClr val="tx1"/>
                          </a:solidFill>
                          <a:latin typeface="Cambria Math" panose="02040503050406030204" pitchFamily="18" charset="0"/>
                        </a:rPr>
                        <m:t>=</m:t>
                      </m:r>
                      <m:r>
                        <m:rPr>
                          <m:sty m:val="p"/>
                        </m:rPr>
                        <a:rPr lang="en-GB" sz="2400" b="0" i="0" smtClean="0">
                          <a:solidFill>
                            <a:schemeClr val="tx1"/>
                          </a:solidFill>
                          <a:latin typeface="Cambria Math" panose="02040503050406030204" pitchFamily="18" charset="0"/>
                        </a:rPr>
                        <m:t>acos</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𝑝𝑡</m:t>
                      </m:r>
                      <m:r>
                        <a:rPr lang="en-GB" sz="2400" b="0" i="1" smtClean="0">
                          <a:solidFill>
                            <a:schemeClr val="tx1"/>
                          </a:solidFill>
                          <a:latin typeface="Cambria Math" panose="02040503050406030204" pitchFamily="18" charset="0"/>
                        </a:rPr>
                        <m:t>)</m:t>
                      </m:r>
                    </m:oMath>
                  </m:oMathPara>
                </a14:m>
                <a:endParaRPr lang="en-US" sz="2400" dirty="0">
                  <a:solidFill>
                    <a:schemeClr val="tx1"/>
                  </a:solidFill>
                </a:endParaRPr>
              </a:p>
            </p:txBody>
          </p:sp>
        </mc:Choice>
        <mc:Fallback xmlns="">
          <p:sp>
            <p:nvSpPr>
              <p:cNvPr id="24" name="Rectangle 23">
                <a:extLst>
                  <a:ext uri="{FF2B5EF4-FFF2-40B4-BE49-F238E27FC236}">
                    <a16:creationId xmlns:a16="http://schemas.microsoft.com/office/drawing/2014/main" id="{B9031261-1C1B-C749-8C49-6DEBDCE6AF88}"/>
                  </a:ext>
                </a:extLst>
              </p:cNvPr>
              <p:cNvSpPr>
                <a:spLocks noRot="1" noChangeAspect="1" noMove="1" noResize="1" noEditPoints="1" noAdjustHandles="1" noChangeArrowheads="1" noChangeShapeType="1" noTextEdit="1"/>
              </p:cNvSpPr>
              <p:nvPr/>
            </p:nvSpPr>
            <p:spPr>
              <a:xfrm>
                <a:off x="985074" y="3850194"/>
                <a:ext cx="2067262" cy="509184"/>
              </a:xfrm>
              <a:prstGeom prst="rect">
                <a:avLst/>
              </a:prstGeom>
              <a:blipFill>
                <a:blip r:embed="rId6"/>
                <a:stretch>
                  <a:fillRect b="-11628"/>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EDAB589F-12D9-A144-A5C9-D409D029ECCA}"/>
                  </a:ext>
                </a:extLst>
              </p:cNvPr>
              <p:cNvSpPr/>
              <p:nvPr/>
            </p:nvSpPr>
            <p:spPr>
              <a:xfrm>
                <a:off x="3052336" y="3850193"/>
                <a:ext cx="2693556" cy="5091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2400" b="0" i="1" smtClean="0">
                          <a:solidFill>
                            <a:schemeClr val="tx1"/>
                          </a:solidFill>
                          <a:latin typeface="Cambria Math" panose="02040503050406030204" pitchFamily="18" charset="0"/>
                        </a:rPr>
                        <m:t>𝑝</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𝜔</m:t>
                      </m:r>
                      <m:r>
                        <a:rPr lang="en-GB" sz="2400" b="0" i="1" smtClean="0">
                          <a:solidFill>
                            <a:schemeClr val="tx1"/>
                          </a:solidFill>
                          <a:latin typeface="Cambria Math" panose="02040503050406030204" pitchFamily="18" charset="0"/>
                        </a:rPr>
                        <m:t>(1+</m:t>
                      </m:r>
                      <m:r>
                        <a:rPr lang="en-GB" sz="2400" b="0" i="1" smtClean="0">
                          <a:solidFill>
                            <a:schemeClr val="tx1"/>
                          </a:solidFill>
                          <a:latin typeface="Cambria Math" panose="02040503050406030204" pitchFamily="18" charset="0"/>
                        </a:rPr>
                        <m:t>𝜎</m:t>
                      </m:r>
                      <m:sSup>
                        <m:sSupPr>
                          <m:ctrlPr>
                            <a:rPr lang="en-GB" sz="2400" b="0" i="1" smtClean="0">
                              <a:solidFill>
                                <a:schemeClr val="tx1"/>
                              </a:solidFill>
                              <a:latin typeface="Cambria Math" panose="02040503050406030204" pitchFamily="18" charset="0"/>
                            </a:rPr>
                          </m:ctrlPr>
                        </m:sSupPr>
                        <m:e>
                          <m:r>
                            <a:rPr lang="en-GB" sz="2400" b="0" i="1" smtClean="0">
                              <a:solidFill>
                                <a:schemeClr val="tx1"/>
                              </a:solidFill>
                              <a:latin typeface="Cambria Math" panose="02040503050406030204" pitchFamily="18" charset="0"/>
                            </a:rPr>
                            <m:t>𝑎</m:t>
                          </m:r>
                        </m:e>
                        <m:sup>
                          <m:r>
                            <a:rPr lang="en-GB" sz="2400" b="0" i="1" smtClean="0">
                              <a:solidFill>
                                <a:schemeClr val="tx1"/>
                              </a:solidFill>
                              <a:latin typeface="Cambria Math" panose="02040503050406030204" pitchFamily="18" charset="0"/>
                            </a:rPr>
                            <m:t>2</m:t>
                          </m:r>
                        </m:sup>
                      </m:sSup>
                      <m:r>
                        <a:rPr lang="en-GB" sz="2400" b="0" i="1" smtClean="0">
                          <a:solidFill>
                            <a:schemeClr val="tx1"/>
                          </a:solidFill>
                          <a:latin typeface="Cambria Math" panose="02040503050406030204" pitchFamily="18" charset="0"/>
                        </a:rPr>
                        <m:t>/2)</m:t>
                      </m:r>
                    </m:oMath>
                  </m:oMathPara>
                </a14:m>
                <a:endParaRPr lang="en-US" sz="2400" dirty="0">
                  <a:solidFill>
                    <a:schemeClr val="tx1"/>
                  </a:solidFill>
                </a:endParaRPr>
              </a:p>
            </p:txBody>
          </p:sp>
        </mc:Choice>
        <mc:Fallback xmlns="">
          <p:sp>
            <p:nvSpPr>
              <p:cNvPr id="26" name="Rectangle 25">
                <a:extLst>
                  <a:ext uri="{FF2B5EF4-FFF2-40B4-BE49-F238E27FC236}">
                    <a16:creationId xmlns:a16="http://schemas.microsoft.com/office/drawing/2014/main" id="{EDAB589F-12D9-A144-A5C9-D409D029ECCA}"/>
                  </a:ext>
                </a:extLst>
              </p:cNvPr>
              <p:cNvSpPr>
                <a:spLocks noRot="1" noChangeAspect="1" noMove="1" noResize="1" noEditPoints="1" noAdjustHandles="1" noChangeArrowheads="1" noChangeShapeType="1" noTextEdit="1"/>
              </p:cNvSpPr>
              <p:nvPr/>
            </p:nvSpPr>
            <p:spPr>
              <a:xfrm>
                <a:off x="3052336" y="3850193"/>
                <a:ext cx="2693556" cy="509184"/>
              </a:xfrm>
              <a:prstGeom prst="rect">
                <a:avLst/>
              </a:prstGeom>
              <a:blipFill>
                <a:blip r:embed="rId7"/>
                <a:stretch>
                  <a:fillRect b="-6977"/>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CC328801-3078-184C-B043-51A13E937E94}"/>
                  </a:ext>
                </a:extLst>
              </p:cNvPr>
              <p:cNvSpPr/>
              <p:nvPr/>
            </p:nvSpPr>
            <p:spPr>
              <a:xfrm>
                <a:off x="1075472" y="4857532"/>
                <a:ext cx="5201759" cy="9625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𝑍</m:t>
                          </m:r>
                        </m:e>
                      </m:acc>
                      <m:r>
                        <a:rPr lang="en-GB" sz="2400" b="0" i="1" dirty="0" smtClean="0">
                          <a:solidFill>
                            <a:schemeClr val="tx1"/>
                          </a:solidFill>
                          <a:latin typeface="Cambria Math" panose="02040503050406030204" pitchFamily="18" charset="0"/>
                        </a:rPr>
                        <m:t>+</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𝜔</m:t>
                          </m:r>
                        </m:e>
                        <m:sup>
                          <m:r>
                            <a:rPr lang="en-GB" sz="2400" b="0" i="1" dirty="0" smtClean="0">
                              <a:solidFill>
                                <a:schemeClr val="tx1"/>
                              </a:solidFill>
                              <a:latin typeface="Cambria Math" panose="02040503050406030204" pitchFamily="18" charset="0"/>
                            </a:rPr>
                            <m:t>2</m:t>
                          </m:r>
                        </m:sup>
                      </m:sSup>
                      <m:r>
                        <a:rPr lang="en-GB" sz="2400" b="0" i="1" dirty="0" smtClean="0">
                          <a:solidFill>
                            <a:schemeClr val="tx1"/>
                          </a:solidFill>
                          <a:latin typeface="Cambria Math" panose="02040503050406030204" pitchFamily="18" charset="0"/>
                        </a:rPr>
                        <m:t>𝑍</m:t>
                      </m:r>
                      <m:d>
                        <m:dPr>
                          <m:begChr m:val="["/>
                          <m:endChr m:val="]"/>
                          <m:ctrlPr>
                            <a:rPr lang="en-GB" sz="2400" b="0" i="1" dirty="0" smtClean="0">
                              <a:solidFill>
                                <a:schemeClr val="tx1"/>
                              </a:solidFill>
                              <a:latin typeface="Cambria Math" panose="02040503050406030204" pitchFamily="18" charset="0"/>
                            </a:rPr>
                          </m:ctrlPr>
                        </m:dPr>
                        <m:e>
                          <m:r>
                            <a:rPr lang="en-GB" sz="2400" b="0" i="1" dirty="0" smtClean="0">
                              <a:solidFill>
                                <a:schemeClr val="tx1"/>
                              </a:solidFill>
                              <a:latin typeface="Cambria Math" panose="02040503050406030204" pitchFamily="18" charset="0"/>
                            </a:rPr>
                            <m:t>1+</m:t>
                          </m:r>
                          <m:f>
                            <m:fPr>
                              <m:ctrlPr>
                                <a:rPr lang="en-GB" sz="2400" b="0" i="1" dirty="0" smtClean="0">
                                  <a:solidFill>
                                    <a:schemeClr val="tx1"/>
                                  </a:solidFill>
                                  <a:latin typeface="Cambria Math" panose="02040503050406030204" pitchFamily="18" charset="0"/>
                                </a:rPr>
                              </m:ctrlPr>
                            </m:fPr>
                            <m:num>
                              <m:r>
                                <a:rPr lang="en-GB" sz="2400" b="0" i="1" dirty="0" smtClean="0">
                                  <a:solidFill>
                                    <a:schemeClr val="tx1"/>
                                  </a:solidFill>
                                  <a:latin typeface="Cambria Math" panose="02040503050406030204" pitchFamily="18" charset="0"/>
                                </a:rPr>
                                <m:t>𝜎</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𝑎</m:t>
                                  </m:r>
                                </m:e>
                                <m:sup>
                                  <m:r>
                                    <a:rPr lang="en-GB" sz="2400" b="0" i="1" dirty="0" smtClean="0">
                                      <a:solidFill>
                                        <a:schemeClr val="tx1"/>
                                      </a:solidFill>
                                      <a:latin typeface="Cambria Math" panose="02040503050406030204" pitchFamily="18" charset="0"/>
                                    </a:rPr>
                                    <m:t>2</m:t>
                                  </m:r>
                                </m:sup>
                              </m:sSup>
                            </m:num>
                            <m:den>
                              <m:r>
                                <a:rPr lang="en-GB" sz="2400" b="0" i="1" dirty="0" smtClean="0">
                                  <a:solidFill>
                                    <a:schemeClr val="tx1"/>
                                  </a:solidFill>
                                  <a:latin typeface="Cambria Math" panose="02040503050406030204" pitchFamily="18" charset="0"/>
                                </a:rPr>
                                <m:t>2</m:t>
                              </m:r>
                            </m:den>
                          </m:f>
                          <m:r>
                            <a:rPr lang="en-GB" sz="2400" b="0" i="1" dirty="0" smtClean="0">
                              <a:solidFill>
                                <a:schemeClr val="tx1"/>
                              </a:solidFill>
                              <a:latin typeface="Cambria Math" panose="02040503050406030204" pitchFamily="18" charset="0"/>
                            </a:rPr>
                            <m:t>(1+</m:t>
                          </m:r>
                          <m:r>
                            <m:rPr>
                              <m:sty m:val="p"/>
                            </m:rPr>
                            <a:rPr lang="en-GB" sz="2400" b="0" i="0" dirty="0" smtClean="0">
                              <a:solidFill>
                                <a:schemeClr val="tx1"/>
                              </a:solidFill>
                              <a:latin typeface="Cambria Math" panose="02040503050406030204" pitchFamily="18" charset="0"/>
                            </a:rPr>
                            <m:t>cos</m:t>
                          </m:r>
                          <m:r>
                            <a:rPr lang="en-GB" sz="2400" b="0" i="1" dirty="0" smtClean="0">
                              <a:solidFill>
                                <a:schemeClr val="tx1"/>
                              </a:solidFill>
                              <a:latin typeface="Cambria Math" panose="02040503050406030204" pitchFamily="18" charset="0"/>
                            </a:rPr>
                            <m:t>⁡(2</m:t>
                          </m:r>
                          <m:r>
                            <a:rPr lang="en-GB" sz="2400" b="0" i="1" dirty="0" smtClean="0">
                              <a:solidFill>
                                <a:schemeClr val="tx1"/>
                              </a:solidFill>
                              <a:latin typeface="Cambria Math" panose="02040503050406030204" pitchFamily="18" charset="0"/>
                            </a:rPr>
                            <m:t>𝑝𝑡</m:t>
                          </m:r>
                          <m:r>
                            <a:rPr lang="en-GB" sz="2400" b="0" i="1" dirty="0" smtClean="0">
                              <a:solidFill>
                                <a:schemeClr val="tx1"/>
                              </a:solidFill>
                              <a:latin typeface="Cambria Math" panose="02040503050406030204" pitchFamily="18" charset="0"/>
                            </a:rPr>
                            <m:t>))</m:t>
                          </m:r>
                        </m:e>
                      </m:d>
                      <m:r>
                        <a:rPr lang="en-GB" sz="2400" b="0" i="1" dirty="0" smtClean="0">
                          <a:solidFill>
                            <a:schemeClr val="tx1"/>
                          </a:solidFill>
                          <a:latin typeface="Cambria Math" panose="02040503050406030204" pitchFamily="18" charset="0"/>
                        </a:rPr>
                        <m:t>=0</m:t>
                      </m:r>
                    </m:oMath>
                  </m:oMathPara>
                </a14:m>
                <a:endParaRPr lang="en-US" sz="2400" dirty="0">
                  <a:solidFill>
                    <a:schemeClr val="tx1"/>
                  </a:solidFill>
                </a:endParaRPr>
              </a:p>
            </p:txBody>
          </p:sp>
        </mc:Choice>
        <mc:Fallback xmlns="">
          <p:sp>
            <p:nvSpPr>
              <p:cNvPr id="27" name="Rectangle 26">
                <a:extLst>
                  <a:ext uri="{FF2B5EF4-FFF2-40B4-BE49-F238E27FC236}">
                    <a16:creationId xmlns:a16="http://schemas.microsoft.com/office/drawing/2014/main" id="{CC328801-3078-184C-B043-51A13E937E94}"/>
                  </a:ext>
                </a:extLst>
              </p:cNvPr>
              <p:cNvSpPr>
                <a:spLocks noRot="1" noChangeAspect="1" noMove="1" noResize="1" noEditPoints="1" noAdjustHandles="1" noChangeArrowheads="1" noChangeShapeType="1" noTextEdit="1"/>
              </p:cNvSpPr>
              <p:nvPr/>
            </p:nvSpPr>
            <p:spPr>
              <a:xfrm>
                <a:off x="1075472" y="4857532"/>
                <a:ext cx="5201759" cy="962500"/>
              </a:xfrm>
              <a:prstGeom prst="rect">
                <a:avLst/>
              </a:prstGeom>
              <a:blipFill>
                <a:blip r:embed="rId8"/>
                <a:stretch>
                  <a:fillRect/>
                </a:stretch>
              </a:blipFill>
              <a:ln w="19050">
                <a:solidFill>
                  <a:schemeClr val="tx1"/>
                </a:solidFill>
              </a:ln>
            </p:spPr>
            <p:txBody>
              <a:bodyPr/>
              <a:lstStyle/>
              <a:p>
                <a:r>
                  <a:rPr lang="en-US">
                    <a:noFill/>
                  </a:rPr>
                  <a:t> </a:t>
                </a:r>
              </a:p>
            </p:txBody>
          </p:sp>
        </mc:Fallback>
      </mc:AlternateContent>
      <p:sp>
        <p:nvSpPr>
          <p:cNvPr id="28" name="TextBox 27">
            <a:extLst>
              <a:ext uri="{FF2B5EF4-FFF2-40B4-BE49-F238E27FC236}">
                <a16:creationId xmlns:a16="http://schemas.microsoft.com/office/drawing/2014/main" id="{A308B310-18C3-5446-8F10-19A38D61002A}"/>
              </a:ext>
            </a:extLst>
          </p:cNvPr>
          <p:cNvSpPr txBox="1"/>
          <p:nvPr/>
        </p:nvSpPr>
        <p:spPr>
          <a:xfrm>
            <a:off x="9647097" y="270816"/>
            <a:ext cx="2351313" cy="461665"/>
          </a:xfrm>
          <a:prstGeom prst="rect">
            <a:avLst/>
          </a:prstGeom>
          <a:noFill/>
        </p:spPr>
        <p:txBody>
          <a:bodyPr wrap="square" rtlCol="0">
            <a:spAutoFit/>
          </a:bodyPr>
          <a:lstStyle/>
          <a:p>
            <a:r>
              <a:rPr lang="en-US" sz="2400" dirty="0">
                <a:solidFill>
                  <a:srgbClr val="C00000"/>
                </a:solidFill>
              </a:rPr>
              <a:t>Free oscillations!</a:t>
            </a:r>
          </a:p>
        </p:txBody>
      </p:sp>
    </p:spTree>
    <p:extLst>
      <p:ext uri="{BB962C8B-B14F-4D97-AF65-F5344CB8AC3E}">
        <p14:creationId xmlns:p14="http://schemas.microsoft.com/office/powerpoint/2010/main" val="373394524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CC5A-0699-E04F-B219-93C9A614114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A954834-F991-224B-B286-6B70DB34A976}"/>
              </a:ext>
            </a:extLst>
          </p:cNvPr>
          <p:cNvSpPr>
            <a:spLocks noGrp="1"/>
          </p:cNvSpPr>
          <p:nvPr>
            <p:ph idx="1"/>
          </p:nvPr>
        </p:nvSpPr>
        <p:spPr/>
        <p:txBody>
          <a:bodyPr/>
          <a:lstStyle/>
          <a:p>
            <a:r>
              <a:rPr lang="en-US" dirty="0"/>
              <a:t>Building intuition</a:t>
            </a:r>
          </a:p>
          <a:p>
            <a:pPr lvl="1"/>
            <a:r>
              <a:rPr lang="en-US" dirty="0"/>
              <a:t>Go through simpler cases</a:t>
            </a:r>
          </a:p>
          <a:p>
            <a:r>
              <a:rPr lang="en-US" dirty="0"/>
              <a:t>Review some basic theory</a:t>
            </a:r>
          </a:p>
          <a:p>
            <a:r>
              <a:rPr lang="en-US" dirty="0"/>
              <a:t>Understand its limitations</a:t>
            </a:r>
          </a:p>
          <a:p>
            <a:pPr lvl="1"/>
            <a:r>
              <a:rPr lang="en-US" dirty="0"/>
              <a:t>Finding the interesting part</a:t>
            </a:r>
          </a:p>
          <a:p>
            <a:r>
              <a:rPr lang="en-US" dirty="0"/>
              <a:t>Discuss setup</a:t>
            </a:r>
          </a:p>
          <a:p>
            <a:r>
              <a:rPr lang="en-US" dirty="0"/>
              <a:t>What has been done?</a:t>
            </a:r>
          </a:p>
          <a:p>
            <a:r>
              <a:rPr lang="en-US" dirty="0"/>
              <a:t>What you could do</a:t>
            </a:r>
          </a:p>
          <a:p>
            <a:pPr marL="0" indent="0">
              <a:buNone/>
            </a:pPr>
            <a:endParaRPr lang="en-US" dirty="0"/>
          </a:p>
        </p:txBody>
      </p:sp>
      <p:sp>
        <p:nvSpPr>
          <p:cNvPr id="4" name="Slide Number Placeholder 3">
            <a:extLst>
              <a:ext uri="{FF2B5EF4-FFF2-40B4-BE49-F238E27FC236}">
                <a16:creationId xmlns:a16="http://schemas.microsoft.com/office/drawing/2014/main" id="{611D6169-2041-F54E-A168-671EFBFEAD9D}"/>
              </a:ext>
            </a:extLst>
          </p:cNvPr>
          <p:cNvSpPr>
            <a:spLocks noGrp="1"/>
          </p:cNvSpPr>
          <p:nvPr>
            <p:ph type="sldNum" sz="quarter" idx="12"/>
          </p:nvPr>
        </p:nvSpPr>
        <p:spPr/>
        <p:txBody>
          <a:bodyPr/>
          <a:lstStyle/>
          <a:p>
            <a:fld id="{ABB96BC9-36BC-CE41-89FF-34ABDD5EFFB2}" type="slidenum">
              <a:rPr lang="en-US" smtClean="0"/>
              <a:t>3</a:t>
            </a:fld>
            <a:endParaRPr lang="en-US"/>
          </a:p>
        </p:txBody>
      </p:sp>
    </p:spTree>
    <p:extLst>
      <p:ext uri="{BB962C8B-B14F-4D97-AF65-F5344CB8AC3E}">
        <p14:creationId xmlns:p14="http://schemas.microsoft.com/office/powerpoint/2010/main" val="335641481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Carla 2017</a:t>
            </a:r>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30</a:t>
            </a:fld>
            <a:endParaRPr lang="en-US"/>
          </a:p>
        </p:txBody>
      </p:sp>
      <p:sp>
        <p:nvSpPr>
          <p:cNvPr id="23" name="TextBox 22">
            <a:extLst>
              <a:ext uri="{FF2B5EF4-FFF2-40B4-BE49-F238E27FC236}">
                <a16:creationId xmlns:a16="http://schemas.microsoft.com/office/drawing/2014/main" id="{A9622C89-94F5-8442-B4A7-3D250984DA9D}"/>
              </a:ext>
            </a:extLst>
          </p:cNvPr>
          <p:cNvSpPr txBox="1"/>
          <p:nvPr/>
        </p:nvSpPr>
        <p:spPr>
          <a:xfrm>
            <a:off x="219930" y="6549938"/>
            <a:ext cx="11020551" cy="646331"/>
          </a:xfrm>
          <a:prstGeom prst="rect">
            <a:avLst/>
          </a:prstGeom>
          <a:noFill/>
        </p:spPr>
        <p:txBody>
          <a:bodyPr wrap="square" rtlCol="0">
            <a:spAutoFit/>
          </a:bodyPr>
          <a:lstStyle/>
          <a:p>
            <a:r>
              <a:rPr lang="en-GB" dirty="0"/>
              <a:t>M. Carla, Measurements on a guitar string as an example of a physical nonlinear driven oscillator. AJP (2017)</a:t>
            </a:r>
          </a:p>
          <a:p>
            <a:endParaRPr lang="en-US" dirty="0"/>
          </a:p>
        </p:txBody>
      </p:sp>
      <p:cxnSp>
        <p:nvCxnSpPr>
          <p:cNvPr id="24" name="Straight Connector 23">
            <a:extLst>
              <a:ext uri="{FF2B5EF4-FFF2-40B4-BE49-F238E27FC236}">
                <a16:creationId xmlns:a16="http://schemas.microsoft.com/office/drawing/2014/main" id="{417E3CDB-5C2E-C640-83F2-F3CE221D8BFC}"/>
              </a:ext>
            </a:extLst>
          </p:cNvPr>
          <p:cNvCxnSpPr>
            <a:cxnSpLocks/>
          </p:cNvCxnSpPr>
          <p:nvPr/>
        </p:nvCxnSpPr>
        <p:spPr>
          <a:xfrm>
            <a:off x="219930" y="6572619"/>
            <a:ext cx="1023770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2320BC5A-FC0E-DB42-9F22-40540004D9B8}"/>
              </a:ext>
            </a:extLst>
          </p:cNvPr>
          <p:cNvPicPr>
            <a:picLocks noChangeAspect="1"/>
          </p:cNvPicPr>
          <p:nvPr/>
        </p:nvPicPr>
        <p:blipFill>
          <a:blip r:embed="rId3"/>
          <a:stretch>
            <a:fillRect/>
          </a:stretch>
        </p:blipFill>
        <p:spPr>
          <a:xfrm>
            <a:off x="219930" y="1253426"/>
            <a:ext cx="10134684" cy="5199718"/>
          </a:xfrm>
          <a:prstGeom prst="rect">
            <a:avLst/>
          </a:prstGeom>
        </p:spPr>
      </p:pic>
    </p:spTree>
    <p:extLst>
      <p:ext uri="{BB962C8B-B14F-4D97-AF65-F5344CB8AC3E}">
        <p14:creationId xmlns:p14="http://schemas.microsoft.com/office/powerpoint/2010/main" val="2466061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817816-5320-D345-9251-02D379E5C84D}"/>
              </a:ext>
            </a:extLst>
          </p:cNvPr>
          <p:cNvPicPr>
            <a:picLocks noChangeAspect="1"/>
          </p:cNvPicPr>
          <p:nvPr/>
        </p:nvPicPr>
        <p:blipFill>
          <a:blip r:embed="rId3"/>
          <a:stretch>
            <a:fillRect/>
          </a:stretch>
        </p:blipFill>
        <p:spPr>
          <a:xfrm>
            <a:off x="6598868" y="247014"/>
            <a:ext cx="5382134" cy="3623793"/>
          </a:xfrm>
          <a:prstGeom prst="rect">
            <a:avLst/>
          </a:prstGeom>
        </p:spPr>
      </p:pic>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Carla 2017</a:t>
            </a:r>
          </a:p>
        </p:txBody>
      </p:sp>
      <p:sp>
        <p:nvSpPr>
          <p:cNvPr id="3" name="Content Placeholder 2">
            <a:extLst>
              <a:ext uri="{FF2B5EF4-FFF2-40B4-BE49-F238E27FC236}">
                <a16:creationId xmlns:a16="http://schemas.microsoft.com/office/drawing/2014/main" id="{E1353CA9-76CD-E541-8037-38739D3E7A6A}"/>
              </a:ext>
            </a:extLst>
          </p:cNvPr>
          <p:cNvSpPr>
            <a:spLocks noGrp="1"/>
          </p:cNvSpPr>
          <p:nvPr>
            <p:ph idx="1"/>
          </p:nvPr>
        </p:nvSpPr>
        <p:spPr>
          <a:xfrm>
            <a:off x="838201" y="1825625"/>
            <a:ext cx="6180437" cy="4351338"/>
          </a:xfrm>
        </p:spPr>
        <p:txBody>
          <a:bodyPr/>
          <a:lstStyle/>
          <a:p>
            <a:pPr marL="0" indent="0">
              <a:buNone/>
            </a:pPr>
            <a:endParaRPr lang="en-US" dirty="0"/>
          </a:p>
          <a:p>
            <a:pPr marL="0" indent="0">
              <a:buNone/>
            </a:pPr>
            <a:endParaRPr lang="en-US" dirty="0"/>
          </a:p>
          <a:p>
            <a:pPr marL="0" indent="0">
              <a:buNone/>
            </a:pPr>
            <a:r>
              <a:rPr lang="en-US" dirty="0"/>
              <a:t>Comparing experiments with the damped </a:t>
            </a:r>
            <a:r>
              <a:rPr lang="en-US" dirty="0">
                <a:hlinkClick r:id="rId4">
                  <a:extLst>
                    <a:ext uri="{A12FA001-AC4F-418D-AE19-62706E023703}">
                      <ahyp:hlinkClr xmlns:ahyp="http://schemas.microsoft.com/office/drawing/2018/hyperlinkcolor" val="tx"/>
                    </a:ext>
                  </a:extLst>
                </a:hlinkClick>
              </a:rPr>
              <a:t>Duffing equation</a:t>
            </a:r>
            <a:endParaRPr lang="en-US" dirty="0"/>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31</a:t>
            </a:fld>
            <a:endParaRPr lang="en-US" dirty="0"/>
          </a:p>
        </p:txBody>
      </p:sp>
      <p:sp>
        <p:nvSpPr>
          <p:cNvPr id="23" name="TextBox 22">
            <a:extLst>
              <a:ext uri="{FF2B5EF4-FFF2-40B4-BE49-F238E27FC236}">
                <a16:creationId xmlns:a16="http://schemas.microsoft.com/office/drawing/2014/main" id="{A9622C89-94F5-8442-B4A7-3D250984DA9D}"/>
              </a:ext>
            </a:extLst>
          </p:cNvPr>
          <p:cNvSpPr txBox="1"/>
          <p:nvPr/>
        </p:nvSpPr>
        <p:spPr>
          <a:xfrm>
            <a:off x="219930" y="6549938"/>
            <a:ext cx="11020551" cy="646331"/>
          </a:xfrm>
          <a:prstGeom prst="rect">
            <a:avLst/>
          </a:prstGeom>
          <a:noFill/>
        </p:spPr>
        <p:txBody>
          <a:bodyPr wrap="square" rtlCol="0">
            <a:spAutoFit/>
          </a:bodyPr>
          <a:lstStyle/>
          <a:p>
            <a:r>
              <a:rPr lang="en-GB" dirty="0"/>
              <a:t>M. Carla, Measurements on a guitar string as an example of a physical nonlinear driven oscillator. AJP (2017)</a:t>
            </a:r>
          </a:p>
          <a:p>
            <a:endParaRPr lang="en-US" dirty="0"/>
          </a:p>
        </p:txBody>
      </p:sp>
      <p:cxnSp>
        <p:nvCxnSpPr>
          <p:cNvPr id="24" name="Straight Connector 23">
            <a:extLst>
              <a:ext uri="{FF2B5EF4-FFF2-40B4-BE49-F238E27FC236}">
                <a16:creationId xmlns:a16="http://schemas.microsoft.com/office/drawing/2014/main" id="{417E3CDB-5C2E-C640-83F2-F3CE221D8BFC}"/>
              </a:ext>
            </a:extLst>
          </p:cNvPr>
          <p:cNvCxnSpPr>
            <a:cxnSpLocks/>
          </p:cNvCxnSpPr>
          <p:nvPr/>
        </p:nvCxnSpPr>
        <p:spPr>
          <a:xfrm>
            <a:off x="219930" y="6572619"/>
            <a:ext cx="10237705"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573B3BB5-F4B4-7B47-9368-E56A4F0CEBEE}"/>
                  </a:ext>
                </a:extLst>
              </p:cNvPr>
              <p:cNvSpPr/>
              <p:nvPr/>
            </p:nvSpPr>
            <p:spPr>
              <a:xfrm>
                <a:off x="981695" y="1928726"/>
                <a:ext cx="4105459" cy="7965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𝑌</m:t>
                          </m:r>
                        </m:e>
                      </m:acc>
                      <m:r>
                        <a:rPr lang="en-GB" sz="2400" b="0" i="1" dirty="0" smtClean="0">
                          <a:solidFill>
                            <a:schemeClr val="tx1"/>
                          </a:solidFill>
                          <a:latin typeface="Cambria Math" panose="02040503050406030204" pitchFamily="18" charset="0"/>
                        </a:rPr>
                        <m:t>+</m:t>
                      </m:r>
                      <m:r>
                        <a:rPr lang="en-GB" sz="2400" b="0" i="1" dirty="0" smtClean="0">
                          <a:solidFill>
                            <a:schemeClr val="tx1"/>
                          </a:solidFill>
                          <a:latin typeface="Cambria Math" panose="02040503050406030204" pitchFamily="18" charset="0"/>
                        </a:rPr>
                        <m:t>𝜔𝛽</m:t>
                      </m:r>
                      <m:acc>
                        <m:accPr>
                          <m:chr m:val="̇"/>
                          <m:ctrlPr>
                            <a:rPr lang="en-GB" sz="2400" b="0" i="1" dirty="0" smtClean="0">
                              <a:solidFill>
                                <a:schemeClr val="tx1"/>
                              </a:solidFill>
                              <a:latin typeface="Cambria Math" panose="02040503050406030204" pitchFamily="18" charset="0"/>
                            </a:rPr>
                          </m:ctrlPr>
                        </m:accPr>
                        <m:e>
                          <m:r>
                            <a:rPr lang="en-GB" sz="2400" b="0" i="1" dirty="0" smtClean="0">
                              <a:solidFill>
                                <a:schemeClr val="tx1"/>
                              </a:solidFill>
                              <a:latin typeface="Cambria Math" panose="02040503050406030204" pitchFamily="18" charset="0"/>
                            </a:rPr>
                            <m:t>𝑌</m:t>
                          </m:r>
                        </m:e>
                      </m:acc>
                      <m:r>
                        <a:rPr lang="en-GB" sz="2400" b="0" i="1" dirty="0" smtClean="0">
                          <a:solidFill>
                            <a:schemeClr val="tx1"/>
                          </a:solidFill>
                          <a:latin typeface="Cambria Math" panose="02040503050406030204" pitchFamily="18" charset="0"/>
                        </a:rPr>
                        <m:t>+</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𝜔</m:t>
                          </m:r>
                        </m:e>
                        <m:sup>
                          <m:r>
                            <a:rPr lang="en-GB" sz="2400" b="0" i="1" dirty="0" smtClean="0">
                              <a:solidFill>
                                <a:schemeClr val="tx1"/>
                              </a:solidFill>
                              <a:latin typeface="Cambria Math" panose="02040503050406030204" pitchFamily="18" charset="0"/>
                            </a:rPr>
                            <m:t>2</m:t>
                          </m:r>
                        </m:sup>
                      </m:sSup>
                      <m:r>
                        <a:rPr lang="en-GB" sz="2400" b="0" i="1" dirty="0" smtClean="0">
                          <a:solidFill>
                            <a:schemeClr val="tx1"/>
                          </a:solidFill>
                          <a:latin typeface="Cambria Math" panose="02040503050406030204" pitchFamily="18" charset="0"/>
                        </a:rPr>
                        <m:t>𝑌</m:t>
                      </m:r>
                      <m:d>
                        <m:dPr>
                          <m:begChr m:val="["/>
                          <m:endChr m:val="]"/>
                          <m:ctrlPr>
                            <a:rPr lang="en-GB" sz="2400" b="0" i="1" dirty="0" smtClean="0">
                              <a:solidFill>
                                <a:schemeClr val="tx1"/>
                              </a:solidFill>
                              <a:latin typeface="Cambria Math" panose="02040503050406030204" pitchFamily="18" charset="0"/>
                            </a:rPr>
                          </m:ctrlPr>
                        </m:dPr>
                        <m:e>
                          <m:r>
                            <a:rPr lang="en-GB" sz="2400" b="0" i="1" dirty="0" smtClean="0">
                              <a:solidFill>
                                <a:schemeClr val="tx1"/>
                              </a:solidFill>
                              <a:latin typeface="Cambria Math" panose="02040503050406030204" pitchFamily="18" charset="0"/>
                            </a:rPr>
                            <m:t>1+</m:t>
                          </m:r>
                          <m:r>
                            <a:rPr lang="en-GB" sz="2400" b="0" i="1" dirty="0" smtClean="0">
                              <a:solidFill>
                                <a:schemeClr val="tx1"/>
                              </a:solidFill>
                              <a:latin typeface="Cambria Math" panose="02040503050406030204" pitchFamily="18" charset="0"/>
                            </a:rPr>
                            <m:t>𝜎</m:t>
                          </m:r>
                          <m:sSup>
                            <m:sSupPr>
                              <m:ctrlPr>
                                <a:rPr lang="en-GB" sz="2400" b="0" i="1" dirty="0" smtClean="0">
                                  <a:solidFill>
                                    <a:schemeClr val="tx1"/>
                                  </a:solidFill>
                                  <a:latin typeface="Cambria Math" panose="02040503050406030204" pitchFamily="18" charset="0"/>
                                </a:rPr>
                              </m:ctrlPr>
                            </m:sSupPr>
                            <m:e>
                              <m:r>
                                <a:rPr lang="en-GB" sz="2400" b="0" i="1" dirty="0" smtClean="0">
                                  <a:solidFill>
                                    <a:schemeClr val="tx1"/>
                                  </a:solidFill>
                                  <a:latin typeface="Cambria Math" panose="02040503050406030204" pitchFamily="18" charset="0"/>
                                </a:rPr>
                                <m:t>𝑌</m:t>
                              </m:r>
                            </m:e>
                            <m:sup>
                              <m:r>
                                <a:rPr lang="en-GB" sz="2400" b="0" i="1" dirty="0" smtClean="0">
                                  <a:solidFill>
                                    <a:schemeClr val="tx1"/>
                                  </a:solidFill>
                                  <a:latin typeface="Cambria Math" panose="02040503050406030204" pitchFamily="18" charset="0"/>
                                </a:rPr>
                                <m:t>2</m:t>
                              </m:r>
                            </m:sup>
                          </m:sSup>
                        </m:e>
                      </m:d>
                      <m:r>
                        <a:rPr lang="en-GB" sz="2400" b="0" i="1" dirty="0" smtClean="0">
                          <a:solidFill>
                            <a:schemeClr val="tx1"/>
                          </a:solidFill>
                          <a:latin typeface="Cambria Math" panose="02040503050406030204" pitchFamily="18" charset="0"/>
                        </a:rPr>
                        <m:t>=0</m:t>
                      </m:r>
                    </m:oMath>
                  </m:oMathPara>
                </a14:m>
                <a:endParaRPr lang="en-US" sz="2400" dirty="0">
                  <a:solidFill>
                    <a:schemeClr val="tx1"/>
                  </a:solidFill>
                </a:endParaRPr>
              </a:p>
            </p:txBody>
          </p:sp>
        </mc:Choice>
        <mc:Fallback xmlns="">
          <p:sp>
            <p:nvSpPr>
              <p:cNvPr id="26" name="Rectangle 25">
                <a:extLst>
                  <a:ext uri="{FF2B5EF4-FFF2-40B4-BE49-F238E27FC236}">
                    <a16:creationId xmlns:a16="http://schemas.microsoft.com/office/drawing/2014/main" id="{573B3BB5-F4B4-7B47-9368-E56A4F0CEBEE}"/>
                  </a:ext>
                </a:extLst>
              </p:cNvPr>
              <p:cNvSpPr>
                <a:spLocks noRot="1" noChangeAspect="1" noMove="1" noResize="1" noEditPoints="1" noAdjustHandles="1" noChangeArrowheads="1" noChangeShapeType="1" noTextEdit="1"/>
              </p:cNvSpPr>
              <p:nvPr/>
            </p:nvSpPr>
            <p:spPr>
              <a:xfrm>
                <a:off x="981695" y="1928726"/>
                <a:ext cx="4105459" cy="796564"/>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p:pic>
        <p:nvPicPr>
          <p:cNvPr id="9" name="Picture 8">
            <a:extLst>
              <a:ext uri="{FF2B5EF4-FFF2-40B4-BE49-F238E27FC236}">
                <a16:creationId xmlns:a16="http://schemas.microsoft.com/office/drawing/2014/main" id="{D9DBDF91-2824-504A-831F-9C3A93637CD5}"/>
              </a:ext>
            </a:extLst>
          </p:cNvPr>
          <p:cNvPicPr>
            <a:picLocks noChangeAspect="1"/>
          </p:cNvPicPr>
          <p:nvPr/>
        </p:nvPicPr>
        <p:blipFill>
          <a:blip r:embed="rId6"/>
          <a:stretch>
            <a:fillRect/>
          </a:stretch>
        </p:blipFill>
        <p:spPr>
          <a:xfrm>
            <a:off x="572036" y="3821324"/>
            <a:ext cx="7485994" cy="2697655"/>
          </a:xfrm>
          <a:prstGeom prst="rect">
            <a:avLst/>
          </a:prstGeom>
        </p:spPr>
      </p:pic>
    </p:spTree>
    <p:extLst>
      <p:ext uri="{BB962C8B-B14F-4D97-AF65-F5344CB8AC3E}">
        <p14:creationId xmlns:p14="http://schemas.microsoft.com/office/powerpoint/2010/main" val="14672110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C9E7D48-DE52-EB42-9116-8A39F3D24B09}"/>
              </a:ext>
            </a:extLst>
          </p:cNvPr>
          <p:cNvGrpSpPr/>
          <p:nvPr/>
        </p:nvGrpSpPr>
        <p:grpSpPr>
          <a:xfrm>
            <a:off x="4133238" y="297123"/>
            <a:ext cx="7967617" cy="4790032"/>
            <a:chOff x="6197421" y="926363"/>
            <a:chExt cx="5318706" cy="3197540"/>
          </a:xfrm>
        </p:grpSpPr>
        <p:pic>
          <p:nvPicPr>
            <p:cNvPr id="27" name="Picture 26">
              <a:extLst>
                <a:ext uri="{FF2B5EF4-FFF2-40B4-BE49-F238E27FC236}">
                  <a16:creationId xmlns:a16="http://schemas.microsoft.com/office/drawing/2014/main" id="{517DFC15-05A1-2044-B9A7-0297DACC2350}"/>
                </a:ext>
              </a:extLst>
            </p:cNvPr>
            <p:cNvPicPr>
              <a:picLocks noChangeAspect="1"/>
            </p:cNvPicPr>
            <p:nvPr/>
          </p:nvPicPr>
          <p:blipFill rotWithShape="1">
            <a:blip r:embed="rId3"/>
            <a:srcRect t="92871" b="-537"/>
            <a:stretch/>
          </p:blipFill>
          <p:spPr>
            <a:xfrm>
              <a:off x="6197421" y="3758778"/>
              <a:ext cx="5318706" cy="365125"/>
            </a:xfrm>
            <a:prstGeom prst="rect">
              <a:avLst/>
            </a:prstGeom>
          </p:spPr>
        </p:pic>
        <p:pic>
          <p:nvPicPr>
            <p:cNvPr id="6" name="Picture 5">
              <a:extLst>
                <a:ext uri="{FF2B5EF4-FFF2-40B4-BE49-F238E27FC236}">
                  <a16:creationId xmlns:a16="http://schemas.microsoft.com/office/drawing/2014/main" id="{B75CBB8C-2646-574B-B199-05CEE9E4EF08}"/>
                </a:ext>
              </a:extLst>
            </p:cNvPr>
            <p:cNvPicPr>
              <a:picLocks noChangeAspect="1"/>
            </p:cNvPicPr>
            <p:nvPr/>
          </p:nvPicPr>
          <p:blipFill rotWithShape="1">
            <a:blip r:embed="rId3"/>
            <a:srcRect t="1" b="40764"/>
            <a:stretch/>
          </p:blipFill>
          <p:spPr>
            <a:xfrm>
              <a:off x="6197421" y="926363"/>
              <a:ext cx="5318706" cy="2821390"/>
            </a:xfrm>
            <a:prstGeom prst="rect">
              <a:avLst/>
            </a:prstGeom>
          </p:spPr>
        </p:pic>
      </p:grpSp>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Carla 2017</a:t>
            </a:r>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32</a:t>
            </a:fld>
            <a:endParaRPr lang="en-US" dirty="0"/>
          </a:p>
        </p:txBody>
      </p:sp>
      <p:sp>
        <p:nvSpPr>
          <p:cNvPr id="23" name="TextBox 22">
            <a:extLst>
              <a:ext uri="{FF2B5EF4-FFF2-40B4-BE49-F238E27FC236}">
                <a16:creationId xmlns:a16="http://schemas.microsoft.com/office/drawing/2014/main" id="{A9622C89-94F5-8442-B4A7-3D250984DA9D}"/>
              </a:ext>
            </a:extLst>
          </p:cNvPr>
          <p:cNvSpPr txBox="1"/>
          <p:nvPr/>
        </p:nvSpPr>
        <p:spPr>
          <a:xfrm>
            <a:off x="219930" y="6549938"/>
            <a:ext cx="11020551" cy="646331"/>
          </a:xfrm>
          <a:prstGeom prst="rect">
            <a:avLst/>
          </a:prstGeom>
          <a:noFill/>
        </p:spPr>
        <p:txBody>
          <a:bodyPr wrap="square" rtlCol="0">
            <a:spAutoFit/>
          </a:bodyPr>
          <a:lstStyle/>
          <a:p>
            <a:r>
              <a:rPr lang="en-GB" dirty="0"/>
              <a:t>M. Carla, Measurements on a guitar string as an example of a physical nonlinear driven oscillator. AJP (2017)</a:t>
            </a:r>
          </a:p>
          <a:p>
            <a:endParaRPr lang="en-US" dirty="0"/>
          </a:p>
        </p:txBody>
      </p:sp>
      <p:cxnSp>
        <p:nvCxnSpPr>
          <p:cNvPr id="24" name="Straight Connector 23">
            <a:extLst>
              <a:ext uri="{FF2B5EF4-FFF2-40B4-BE49-F238E27FC236}">
                <a16:creationId xmlns:a16="http://schemas.microsoft.com/office/drawing/2014/main" id="{417E3CDB-5C2E-C640-83F2-F3CE221D8BFC}"/>
              </a:ext>
            </a:extLst>
          </p:cNvPr>
          <p:cNvCxnSpPr>
            <a:cxnSpLocks/>
          </p:cNvCxnSpPr>
          <p:nvPr/>
        </p:nvCxnSpPr>
        <p:spPr>
          <a:xfrm>
            <a:off x="219930" y="6572619"/>
            <a:ext cx="10237705"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D9DBDF91-2824-504A-831F-9C3A93637CD5}"/>
              </a:ext>
            </a:extLst>
          </p:cNvPr>
          <p:cNvPicPr>
            <a:picLocks noChangeAspect="1"/>
          </p:cNvPicPr>
          <p:nvPr/>
        </p:nvPicPr>
        <p:blipFill>
          <a:blip r:embed="rId4"/>
          <a:stretch>
            <a:fillRect/>
          </a:stretch>
        </p:blipFill>
        <p:spPr>
          <a:xfrm>
            <a:off x="91145" y="4591985"/>
            <a:ext cx="5274972" cy="1900890"/>
          </a:xfrm>
          <a:prstGeom prst="rect">
            <a:avLst/>
          </a:prstGeom>
        </p:spPr>
      </p:pic>
    </p:spTree>
    <p:extLst>
      <p:ext uri="{BB962C8B-B14F-4D97-AF65-F5344CB8AC3E}">
        <p14:creationId xmlns:p14="http://schemas.microsoft.com/office/powerpoint/2010/main" val="383880169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8F93-8DA5-C640-BB6A-A25089454F7F}"/>
              </a:ext>
            </a:extLst>
          </p:cNvPr>
          <p:cNvSpPr>
            <a:spLocks noGrp="1"/>
          </p:cNvSpPr>
          <p:nvPr>
            <p:ph type="title"/>
          </p:nvPr>
        </p:nvSpPr>
        <p:spPr/>
        <p:txBody>
          <a:bodyPr/>
          <a:lstStyle/>
          <a:p>
            <a:r>
              <a:rPr lang="en-US" dirty="0"/>
              <a:t>And a lot of chaos theory…</a:t>
            </a:r>
          </a:p>
        </p:txBody>
      </p:sp>
      <p:sp>
        <p:nvSpPr>
          <p:cNvPr id="4" name="Slide Number Placeholder 3">
            <a:extLst>
              <a:ext uri="{FF2B5EF4-FFF2-40B4-BE49-F238E27FC236}">
                <a16:creationId xmlns:a16="http://schemas.microsoft.com/office/drawing/2014/main" id="{CA6BEE18-579E-D742-A8E0-B0BEAB04FB5D}"/>
              </a:ext>
            </a:extLst>
          </p:cNvPr>
          <p:cNvSpPr>
            <a:spLocks noGrp="1"/>
          </p:cNvSpPr>
          <p:nvPr>
            <p:ph type="sldNum" sz="quarter" idx="12"/>
          </p:nvPr>
        </p:nvSpPr>
        <p:spPr/>
        <p:txBody>
          <a:bodyPr/>
          <a:lstStyle/>
          <a:p>
            <a:fld id="{ABB96BC9-36BC-CE41-89FF-34ABDD5EFFB2}" type="slidenum">
              <a:rPr lang="en-US" smtClean="0"/>
              <a:pPr/>
              <a:t>33</a:t>
            </a:fld>
            <a:endParaRPr lang="en-US" sz="3600" dirty="0"/>
          </a:p>
        </p:txBody>
      </p:sp>
      <p:pic>
        <p:nvPicPr>
          <p:cNvPr id="5" name="Picture 4">
            <a:extLst>
              <a:ext uri="{FF2B5EF4-FFF2-40B4-BE49-F238E27FC236}">
                <a16:creationId xmlns:a16="http://schemas.microsoft.com/office/drawing/2014/main" id="{D172BEA0-D84A-344C-95FF-26549F146D9C}"/>
              </a:ext>
            </a:extLst>
          </p:cNvPr>
          <p:cNvPicPr>
            <a:picLocks noChangeAspect="1"/>
          </p:cNvPicPr>
          <p:nvPr/>
        </p:nvPicPr>
        <p:blipFill>
          <a:blip r:embed="rId2"/>
          <a:stretch>
            <a:fillRect/>
          </a:stretch>
        </p:blipFill>
        <p:spPr>
          <a:xfrm>
            <a:off x="200011" y="1354560"/>
            <a:ext cx="3228989" cy="2645149"/>
          </a:xfrm>
          <a:prstGeom prst="rect">
            <a:avLst/>
          </a:prstGeom>
        </p:spPr>
      </p:pic>
      <p:pic>
        <p:nvPicPr>
          <p:cNvPr id="6" name="Picture 5">
            <a:extLst>
              <a:ext uri="{FF2B5EF4-FFF2-40B4-BE49-F238E27FC236}">
                <a16:creationId xmlns:a16="http://schemas.microsoft.com/office/drawing/2014/main" id="{147435E7-D0AF-D14E-9D8C-1DE527719085}"/>
              </a:ext>
            </a:extLst>
          </p:cNvPr>
          <p:cNvPicPr>
            <a:picLocks noChangeAspect="1"/>
          </p:cNvPicPr>
          <p:nvPr/>
        </p:nvPicPr>
        <p:blipFill>
          <a:blip r:embed="rId3"/>
          <a:stretch>
            <a:fillRect/>
          </a:stretch>
        </p:blipFill>
        <p:spPr>
          <a:xfrm>
            <a:off x="8173765" y="0"/>
            <a:ext cx="4018235" cy="4554000"/>
          </a:xfrm>
          <a:prstGeom prst="rect">
            <a:avLst/>
          </a:prstGeom>
        </p:spPr>
      </p:pic>
      <p:pic>
        <p:nvPicPr>
          <p:cNvPr id="8" name="Picture 7">
            <a:extLst>
              <a:ext uri="{FF2B5EF4-FFF2-40B4-BE49-F238E27FC236}">
                <a16:creationId xmlns:a16="http://schemas.microsoft.com/office/drawing/2014/main" id="{02938E31-F7A8-6D46-8265-3EE33854E5FF}"/>
              </a:ext>
            </a:extLst>
          </p:cNvPr>
          <p:cNvPicPr>
            <a:picLocks noChangeAspect="1"/>
          </p:cNvPicPr>
          <p:nvPr/>
        </p:nvPicPr>
        <p:blipFill>
          <a:blip r:embed="rId4"/>
          <a:stretch>
            <a:fillRect/>
          </a:stretch>
        </p:blipFill>
        <p:spPr>
          <a:xfrm>
            <a:off x="3623828" y="1402853"/>
            <a:ext cx="2844208" cy="2620157"/>
          </a:xfrm>
          <a:prstGeom prst="rect">
            <a:avLst/>
          </a:prstGeom>
        </p:spPr>
      </p:pic>
      <p:pic>
        <p:nvPicPr>
          <p:cNvPr id="10" name="Picture 9">
            <a:extLst>
              <a:ext uri="{FF2B5EF4-FFF2-40B4-BE49-F238E27FC236}">
                <a16:creationId xmlns:a16="http://schemas.microsoft.com/office/drawing/2014/main" id="{CEA5D9F7-1531-7E49-AF76-DD24F42EE6A4}"/>
              </a:ext>
            </a:extLst>
          </p:cNvPr>
          <p:cNvPicPr>
            <a:picLocks noChangeAspect="1"/>
          </p:cNvPicPr>
          <p:nvPr/>
        </p:nvPicPr>
        <p:blipFill>
          <a:blip r:embed="rId5"/>
          <a:stretch>
            <a:fillRect/>
          </a:stretch>
        </p:blipFill>
        <p:spPr>
          <a:xfrm>
            <a:off x="0" y="4043003"/>
            <a:ext cx="3581401" cy="2834990"/>
          </a:xfrm>
          <a:prstGeom prst="rect">
            <a:avLst/>
          </a:prstGeom>
        </p:spPr>
      </p:pic>
      <p:pic>
        <p:nvPicPr>
          <p:cNvPr id="11" name="Picture 10">
            <a:extLst>
              <a:ext uri="{FF2B5EF4-FFF2-40B4-BE49-F238E27FC236}">
                <a16:creationId xmlns:a16="http://schemas.microsoft.com/office/drawing/2014/main" id="{238B085D-9453-DD4F-86F7-06C51EACAC01}"/>
              </a:ext>
            </a:extLst>
          </p:cNvPr>
          <p:cNvPicPr>
            <a:picLocks noChangeAspect="1"/>
          </p:cNvPicPr>
          <p:nvPr/>
        </p:nvPicPr>
        <p:blipFill>
          <a:blip r:embed="rId6"/>
          <a:stretch>
            <a:fillRect/>
          </a:stretch>
        </p:blipFill>
        <p:spPr>
          <a:xfrm>
            <a:off x="3581401" y="4043003"/>
            <a:ext cx="3841375" cy="2795004"/>
          </a:xfrm>
          <a:prstGeom prst="rect">
            <a:avLst/>
          </a:prstGeom>
        </p:spPr>
      </p:pic>
    </p:spTree>
    <p:extLst>
      <p:ext uri="{BB962C8B-B14F-4D97-AF65-F5344CB8AC3E}">
        <p14:creationId xmlns:p14="http://schemas.microsoft.com/office/powerpoint/2010/main" val="104858766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2056CF-1B80-524E-B1B0-1BC3550B13F5}"/>
              </a:ext>
            </a:extLst>
          </p:cNvPr>
          <p:cNvSpPr>
            <a:spLocks noGrp="1"/>
          </p:cNvSpPr>
          <p:nvPr>
            <p:ph type="title"/>
          </p:nvPr>
        </p:nvSpPr>
        <p:spPr/>
        <p:txBody>
          <a:bodyPr/>
          <a:lstStyle/>
          <a:p>
            <a:r>
              <a:rPr lang="en-US" dirty="0"/>
              <a:t>Setup</a:t>
            </a:r>
          </a:p>
        </p:txBody>
      </p:sp>
      <p:sp>
        <p:nvSpPr>
          <p:cNvPr id="6" name="Text Placeholder 5">
            <a:extLst>
              <a:ext uri="{FF2B5EF4-FFF2-40B4-BE49-F238E27FC236}">
                <a16:creationId xmlns:a16="http://schemas.microsoft.com/office/drawing/2014/main" id="{E81450C8-5014-0E4C-9132-EA5224FA8554}"/>
              </a:ext>
            </a:extLst>
          </p:cNvPr>
          <p:cNvSpPr>
            <a:spLocks noGrp="1"/>
          </p:cNvSpPr>
          <p:nvPr>
            <p:ph type="body" idx="1"/>
          </p:nvPr>
        </p:nvSpPr>
        <p:spPr/>
        <p:txBody>
          <a:bodyPr/>
          <a:lstStyle/>
          <a:p>
            <a:r>
              <a:rPr lang="en-US" dirty="0"/>
              <a:t>Problem No. 11 Guitar string</a:t>
            </a:r>
          </a:p>
        </p:txBody>
      </p:sp>
      <p:sp>
        <p:nvSpPr>
          <p:cNvPr id="4" name="Slide Number Placeholder 3">
            <a:extLst>
              <a:ext uri="{FF2B5EF4-FFF2-40B4-BE49-F238E27FC236}">
                <a16:creationId xmlns:a16="http://schemas.microsoft.com/office/drawing/2014/main" id="{585F531C-1836-344C-A218-76E2A7291508}"/>
              </a:ext>
            </a:extLst>
          </p:cNvPr>
          <p:cNvSpPr>
            <a:spLocks noGrp="1"/>
          </p:cNvSpPr>
          <p:nvPr>
            <p:ph type="sldNum" sz="quarter" idx="12"/>
          </p:nvPr>
        </p:nvSpPr>
        <p:spPr/>
        <p:txBody>
          <a:bodyPr/>
          <a:lstStyle/>
          <a:p>
            <a:fld id="{ABB96BC9-36BC-CE41-89FF-34ABDD5EFFB2}" type="slidenum">
              <a:rPr lang="en-US" smtClean="0"/>
              <a:pPr/>
              <a:t>34</a:t>
            </a:fld>
            <a:endParaRPr lang="en-US" sz="3600" dirty="0"/>
          </a:p>
        </p:txBody>
      </p:sp>
    </p:spTree>
    <p:extLst>
      <p:ext uri="{BB962C8B-B14F-4D97-AF65-F5344CB8AC3E}">
        <p14:creationId xmlns:p14="http://schemas.microsoft.com/office/powerpoint/2010/main" val="18540606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0D7A05-2F27-D743-8091-FA8991E4463F}"/>
              </a:ext>
            </a:extLst>
          </p:cNvPr>
          <p:cNvPicPr>
            <a:picLocks noChangeAspect="1"/>
          </p:cNvPicPr>
          <p:nvPr/>
        </p:nvPicPr>
        <p:blipFill>
          <a:blip r:embed="rId2"/>
          <a:stretch>
            <a:fillRect/>
          </a:stretch>
        </p:blipFill>
        <p:spPr>
          <a:xfrm>
            <a:off x="6995145" y="0"/>
            <a:ext cx="5196855" cy="2163651"/>
          </a:xfrm>
          <a:prstGeom prst="rect">
            <a:avLst/>
          </a:prstGeom>
        </p:spPr>
      </p:pic>
      <p:sp>
        <p:nvSpPr>
          <p:cNvPr id="5" name="Title 4">
            <a:extLst>
              <a:ext uri="{FF2B5EF4-FFF2-40B4-BE49-F238E27FC236}">
                <a16:creationId xmlns:a16="http://schemas.microsoft.com/office/drawing/2014/main" id="{97DFF712-4100-454B-9DC9-102820347689}"/>
              </a:ext>
            </a:extLst>
          </p:cNvPr>
          <p:cNvSpPr>
            <a:spLocks noGrp="1"/>
          </p:cNvSpPr>
          <p:nvPr>
            <p:ph type="title"/>
          </p:nvPr>
        </p:nvSpPr>
        <p:spPr/>
        <p:txBody>
          <a:bodyPr/>
          <a:lstStyle/>
          <a:p>
            <a:r>
              <a:rPr lang="en-US" dirty="0"/>
              <a:t>Setup - forcing</a:t>
            </a:r>
          </a:p>
        </p:txBody>
      </p:sp>
      <p:sp>
        <p:nvSpPr>
          <p:cNvPr id="6" name="Content Placeholder 5">
            <a:extLst>
              <a:ext uri="{FF2B5EF4-FFF2-40B4-BE49-F238E27FC236}">
                <a16:creationId xmlns:a16="http://schemas.microsoft.com/office/drawing/2014/main" id="{2650F76E-3925-2240-9B76-163E31C3744F}"/>
              </a:ext>
            </a:extLst>
          </p:cNvPr>
          <p:cNvSpPr>
            <a:spLocks noGrp="1"/>
          </p:cNvSpPr>
          <p:nvPr>
            <p:ph idx="1"/>
          </p:nvPr>
        </p:nvSpPr>
        <p:spPr>
          <a:xfrm>
            <a:off x="838200" y="1825625"/>
            <a:ext cx="7636099" cy="4351338"/>
          </a:xfrm>
        </p:spPr>
        <p:txBody>
          <a:bodyPr>
            <a:normAutofit lnSpcReduction="10000"/>
          </a:bodyPr>
          <a:lstStyle/>
          <a:p>
            <a:r>
              <a:rPr lang="en-US" dirty="0"/>
              <a:t>Most of modern literature uses alternating current in string + a magnet to force the string</a:t>
            </a:r>
          </a:p>
          <a:p>
            <a:pPr lvl="1"/>
            <a:r>
              <a:rPr lang="en-US" dirty="0"/>
              <a:t>How does this fit the pr. statement?</a:t>
            </a:r>
          </a:p>
          <a:p>
            <a:pPr lvl="1"/>
            <a:r>
              <a:rPr lang="en-US" dirty="0"/>
              <a:t>Use non-ferromagnetic wire for non-planar motions</a:t>
            </a:r>
          </a:p>
          <a:p>
            <a:r>
              <a:rPr lang="en-US" dirty="0"/>
              <a:t>Could also use ferromagnetic string and oscillating magnetic field from an electromagnet</a:t>
            </a:r>
          </a:p>
          <a:p>
            <a:r>
              <a:rPr lang="en-US" dirty="0"/>
              <a:t>A mechanical forcing should reproduce the effects (see ref.), but violates pr. statement (?)</a:t>
            </a:r>
          </a:p>
        </p:txBody>
      </p:sp>
      <p:sp>
        <p:nvSpPr>
          <p:cNvPr id="4" name="Slide Number Placeholder 3">
            <a:extLst>
              <a:ext uri="{FF2B5EF4-FFF2-40B4-BE49-F238E27FC236}">
                <a16:creationId xmlns:a16="http://schemas.microsoft.com/office/drawing/2014/main" id="{1A7DB168-190F-2448-ADF4-4332D5EB682B}"/>
              </a:ext>
            </a:extLst>
          </p:cNvPr>
          <p:cNvSpPr>
            <a:spLocks noGrp="1"/>
          </p:cNvSpPr>
          <p:nvPr>
            <p:ph type="sldNum" sz="quarter" idx="12"/>
          </p:nvPr>
        </p:nvSpPr>
        <p:spPr/>
        <p:txBody>
          <a:bodyPr/>
          <a:lstStyle/>
          <a:p>
            <a:fld id="{ABB96BC9-36BC-CE41-89FF-34ABDD5EFFB2}" type="slidenum">
              <a:rPr lang="en-US" smtClean="0"/>
              <a:t>35</a:t>
            </a:fld>
            <a:endParaRPr lang="en-US"/>
          </a:p>
        </p:txBody>
      </p:sp>
      <p:sp>
        <p:nvSpPr>
          <p:cNvPr id="8" name="TextBox 7">
            <a:extLst>
              <a:ext uri="{FF2B5EF4-FFF2-40B4-BE49-F238E27FC236}">
                <a16:creationId xmlns:a16="http://schemas.microsoft.com/office/drawing/2014/main" id="{67146688-4EA7-6F41-A922-2AFDBB924524}"/>
              </a:ext>
            </a:extLst>
          </p:cNvPr>
          <p:cNvSpPr txBox="1"/>
          <p:nvPr/>
        </p:nvSpPr>
        <p:spPr>
          <a:xfrm>
            <a:off x="219930" y="6549938"/>
            <a:ext cx="11020551" cy="369332"/>
          </a:xfrm>
          <a:prstGeom prst="rect">
            <a:avLst/>
          </a:prstGeom>
          <a:noFill/>
        </p:spPr>
        <p:txBody>
          <a:bodyPr wrap="square" rtlCol="0">
            <a:spAutoFit/>
          </a:bodyPr>
          <a:lstStyle/>
          <a:p>
            <a:r>
              <a:rPr lang="en-GB" dirty="0"/>
              <a:t>T. C. </a:t>
            </a:r>
            <a:r>
              <a:rPr lang="en-GB" dirty="0" err="1"/>
              <a:t>Molteno</a:t>
            </a:r>
            <a:r>
              <a:rPr lang="en-GB" dirty="0"/>
              <a:t> N.B. </a:t>
            </a:r>
            <a:r>
              <a:rPr lang="en-GB" dirty="0" err="1"/>
              <a:t>Tufillaro</a:t>
            </a:r>
            <a:r>
              <a:rPr lang="en-GB" dirty="0"/>
              <a:t>, An experimental investigation into the dynamics of a string. </a:t>
            </a:r>
            <a:r>
              <a:rPr lang="en-GB" dirty="0" err="1"/>
              <a:t>doi</a:t>
            </a:r>
            <a:r>
              <a:rPr lang="en-GB" dirty="0"/>
              <a:t>: 10.1119/1.1764557</a:t>
            </a:r>
            <a:endParaRPr lang="en-US" dirty="0"/>
          </a:p>
        </p:txBody>
      </p:sp>
      <p:cxnSp>
        <p:nvCxnSpPr>
          <p:cNvPr id="9" name="Straight Connector 8">
            <a:extLst>
              <a:ext uri="{FF2B5EF4-FFF2-40B4-BE49-F238E27FC236}">
                <a16:creationId xmlns:a16="http://schemas.microsoft.com/office/drawing/2014/main" id="{2DE30660-DBF4-F849-A7F4-50930E60CFFC}"/>
              </a:ext>
            </a:extLst>
          </p:cNvPr>
          <p:cNvCxnSpPr>
            <a:cxnSpLocks/>
          </p:cNvCxnSpPr>
          <p:nvPr/>
        </p:nvCxnSpPr>
        <p:spPr>
          <a:xfrm>
            <a:off x="219930" y="6572619"/>
            <a:ext cx="1023770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99932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Setup – detection 1</a:t>
            </a:r>
          </a:p>
        </p:txBody>
      </p:sp>
      <p:sp>
        <p:nvSpPr>
          <p:cNvPr id="3" name="Content Placeholder 2">
            <a:extLst>
              <a:ext uri="{FF2B5EF4-FFF2-40B4-BE49-F238E27FC236}">
                <a16:creationId xmlns:a16="http://schemas.microsoft.com/office/drawing/2014/main" id="{9449A30E-A971-3C4E-AAF7-0B5CEF82B456}"/>
              </a:ext>
            </a:extLst>
          </p:cNvPr>
          <p:cNvSpPr>
            <a:spLocks noGrp="1"/>
          </p:cNvSpPr>
          <p:nvPr>
            <p:ph idx="1"/>
          </p:nvPr>
        </p:nvSpPr>
        <p:spPr/>
        <p:txBody>
          <a:bodyPr/>
          <a:lstStyle/>
          <a:p>
            <a:r>
              <a:rPr lang="en-US" dirty="0"/>
              <a:t>Use stroboscope to “freeze vibrations”</a:t>
            </a:r>
          </a:p>
          <a:p>
            <a:pPr lvl="1"/>
            <a:r>
              <a:rPr lang="en-US" dirty="0"/>
              <a:t>Then capture with a camera</a:t>
            </a:r>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36</a:t>
            </a:fld>
            <a:endParaRPr lang="en-US"/>
          </a:p>
        </p:txBody>
      </p:sp>
      <p:sp>
        <p:nvSpPr>
          <p:cNvPr id="23" name="TextBox 22">
            <a:extLst>
              <a:ext uri="{FF2B5EF4-FFF2-40B4-BE49-F238E27FC236}">
                <a16:creationId xmlns:a16="http://schemas.microsoft.com/office/drawing/2014/main" id="{A9622C89-94F5-8442-B4A7-3D250984DA9D}"/>
              </a:ext>
            </a:extLst>
          </p:cNvPr>
          <p:cNvSpPr txBox="1"/>
          <p:nvPr/>
        </p:nvSpPr>
        <p:spPr>
          <a:xfrm>
            <a:off x="219930" y="6549938"/>
            <a:ext cx="11020551" cy="646331"/>
          </a:xfrm>
          <a:prstGeom prst="rect">
            <a:avLst/>
          </a:prstGeom>
          <a:noFill/>
        </p:spPr>
        <p:txBody>
          <a:bodyPr wrap="square" rtlCol="0">
            <a:spAutoFit/>
          </a:bodyPr>
          <a:lstStyle/>
          <a:p>
            <a:r>
              <a:rPr lang="en-GB" dirty="0"/>
              <a:t>M. Carla, Measurements on a guitar string as an example of a physical nonlinear driven oscillator. AJP (2017)</a:t>
            </a:r>
          </a:p>
          <a:p>
            <a:endParaRPr lang="en-US" dirty="0"/>
          </a:p>
        </p:txBody>
      </p:sp>
      <p:cxnSp>
        <p:nvCxnSpPr>
          <p:cNvPr id="24" name="Straight Connector 23">
            <a:extLst>
              <a:ext uri="{FF2B5EF4-FFF2-40B4-BE49-F238E27FC236}">
                <a16:creationId xmlns:a16="http://schemas.microsoft.com/office/drawing/2014/main" id="{417E3CDB-5C2E-C640-83F2-F3CE221D8BFC}"/>
              </a:ext>
            </a:extLst>
          </p:cNvPr>
          <p:cNvCxnSpPr>
            <a:cxnSpLocks/>
          </p:cNvCxnSpPr>
          <p:nvPr/>
        </p:nvCxnSpPr>
        <p:spPr>
          <a:xfrm>
            <a:off x="219930" y="6572619"/>
            <a:ext cx="10237705"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710F641F-3247-3249-93B3-233F9849720A}"/>
              </a:ext>
            </a:extLst>
          </p:cNvPr>
          <p:cNvPicPr>
            <a:picLocks noChangeAspect="1"/>
          </p:cNvPicPr>
          <p:nvPr/>
        </p:nvPicPr>
        <p:blipFill>
          <a:blip r:embed="rId3"/>
          <a:stretch>
            <a:fillRect/>
          </a:stretch>
        </p:blipFill>
        <p:spPr>
          <a:xfrm>
            <a:off x="2870200" y="2667000"/>
            <a:ext cx="6451600" cy="3644900"/>
          </a:xfrm>
          <a:prstGeom prst="rect">
            <a:avLst/>
          </a:prstGeom>
        </p:spPr>
      </p:pic>
    </p:spTree>
    <p:extLst>
      <p:ext uri="{BB962C8B-B14F-4D97-AF65-F5344CB8AC3E}">
        <p14:creationId xmlns:p14="http://schemas.microsoft.com/office/powerpoint/2010/main" val="13757020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Setup – detection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49A30E-A971-3C4E-AAF7-0B5CEF82B456}"/>
                  </a:ext>
                </a:extLst>
              </p:cNvPr>
              <p:cNvSpPr>
                <a:spLocks noGrp="1"/>
              </p:cNvSpPr>
              <p:nvPr>
                <p:ph idx="1"/>
              </p:nvPr>
            </p:nvSpPr>
            <p:spPr>
              <a:xfrm>
                <a:off x="838200" y="1825625"/>
                <a:ext cx="10914529" cy="4351338"/>
              </a:xfrm>
            </p:spPr>
            <p:txBody>
              <a:bodyPr/>
              <a:lstStyle/>
              <a:p>
                <a:r>
                  <a:rPr lang="en-US" dirty="0"/>
                  <a:t>Either use very high-speed camera (slow motion),</a:t>
                </a:r>
              </a:p>
              <a:p>
                <a:r>
                  <a:rPr lang="en-US" dirty="0"/>
                  <a:t>or capture a large amount of photos with high shutter speed</a:t>
                </a:r>
              </a:p>
              <a:p>
                <a:pPr lvl="1"/>
                <a:r>
                  <a:rPr lang="en-US" dirty="0"/>
                  <a:t>then pick one with highest amplitude,</a:t>
                </a:r>
              </a:p>
              <a:p>
                <a:r>
                  <a:rPr lang="en-US" dirty="0"/>
                  <a:t>or take photos with slow enough shutter speeds</a:t>
                </a:r>
              </a:p>
              <a:p>
                <a:pPr lvl="1"/>
                <a:r>
                  <a:rPr lang="en-US" dirty="0"/>
                  <a:t>~ shutter speed (time)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1/frequency of vibrations to capture a whole period</a:t>
                </a:r>
              </a:p>
              <a:p>
                <a:pPr lvl="1"/>
                <a:r>
                  <a:rPr lang="en-US" dirty="0"/>
                  <a:t>motion-blurred, but maxima visible</a:t>
                </a:r>
              </a:p>
            </p:txBody>
          </p:sp>
        </mc:Choice>
        <mc:Fallback xmlns="">
          <p:sp>
            <p:nvSpPr>
              <p:cNvPr id="3" name="Content Placeholder 2">
                <a:extLst>
                  <a:ext uri="{FF2B5EF4-FFF2-40B4-BE49-F238E27FC236}">
                    <a16:creationId xmlns:a16="http://schemas.microsoft.com/office/drawing/2014/main" id="{9449A30E-A971-3C4E-AAF7-0B5CEF82B456}"/>
                  </a:ext>
                </a:extLst>
              </p:cNvPr>
              <p:cNvSpPr>
                <a:spLocks noGrp="1" noRot="1" noChangeAspect="1" noMove="1" noResize="1" noEditPoints="1" noAdjustHandles="1" noChangeArrowheads="1" noChangeShapeType="1" noTextEdit="1"/>
              </p:cNvSpPr>
              <p:nvPr>
                <p:ph idx="1"/>
              </p:nvPr>
            </p:nvSpPr>
            <p:spPr>
              <a:xfrm>
                <a:off x="838200" y="1825625"/>
                <a:ext cx="10914529" cy="4351338"/>
              </a:xfrm>
              <a:blipFill>
                <a:blip r:embed="rId3"/>
                <a:stretch>
                  <a:fillRect l="-1047" t="-2326"/>
                </a:stretch>
              </a:blipFill>
            </p:spPr>
            <p:txBody>
              <a:bodyPr/>
              <a:lstStyle/>
              <a:p>
                <a:r>
                  <a:rPr lang="en-US">
                    <a:noFill/>
                  </a:rPr>
                  <a:t> </a:t>
                </a:r>
              </a:p>
            </p:txBody>
          </p:sp>
        </mc:Fallback>
      </mc:AlternateContent>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37</a:t>
            </a:fld>
            <a:endParaRPr lang="en-US"/>
          </a:p>
        </p:txBody>
      </p:sp>
      <p:sp>
        <p:nvSpPr>
          <p:cNvPr id="23" name="TextBox 22">
            <a:extLst>
              <a:ext uri="{FF2B5EF4-FFF2-40B4-BE49-F238E27FC236}">
                <a16:creationId xmlns:a16="http://schemas.microsoft.com/office/drawing/2014/main" id="{A9622C89-94F5-8442-B4A7-3D250984DA9D}"/>
              </a:ext>
            </a:extLst>
          </p:cNvPr>
          <p:cNvSpPr txBox="1"/>
          <p:nvPr/>
        </p:nvSpPr>
        <p:spPr>
          <a:xfrm>
            <a:off x="219930" y="6549938"/>
            <a:ext cx="11020551" cy="646331"/>
          </a:xfrm>
          <a:prstGeom prst="rect">
            <a:avLst/>
          </a:prstGeom>
          <a:noFill/>
        </p:spPr>
        <p:txBody>
          <a:bodyPr wrap="square" rtlCol="0">
            <a:spAutoFit/>
          </a:bodyPr>
          <a:lstStyle/>
          <a:p>
            <a:r>
              <a:rPr lang="en-GB" dirty="0"/>
              <a:t>M. Carla, Measurements on a guitar string as an example of a physical nonlinear driven oscillator. AJP (2017)</a:t>
            </a:r>
          </a:p>
          <a:p>
            <a:endParaRPr lang="en-US" dirty="0"/>
          </a:p>
        </p:txBody>
      </p:sp>
      <p:cxnSp>
        <p:nvCxnSpPr>
          <p:cNvPr id="24" name="Straight Connector 23">
            <a:extLst>
              <a:ext uri="{FF2B5EF4-FFF2-40B4-BE49-F238E27FC236}">
                <a16:creationId xmlns:a16="http://schemas.microsoft.com/office/drawing/2014/main" id="{417E3CDB-5C2E-C640-83F2-F3CE221D8BFC}"/>
              </a:ext>
            </a:extLst>
          </p:cNvPr>
          <p:cNvCxnSpPr>
            <a:cxnSpLocks/>
          </p:cNvCxnSpPr>
          <p:nvPr/>
        </p:nvCxnSpPr>
        <p:spPr>
          <a:xfrm>
            <a:off x="219930" y="6572619"/>
            <a:ext cx="1023770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64197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0BC5A-FC0E-DB42-9F22-40540004D9B8}"/>
              </a:ext>
            </a:extLst>
          </p:cNvPr>
          <p:cNvPicPr>
            <a:picLocks noChangeAspect="1"/>
          </p:cNvPicPr>
          <p:nvPr/>
        </p:nvPicPr>
        <p:blipFill>
          <a:blip r:embed="rId3"/>
          <a:stretch>
            <a:fillRect/>
          </a:stretch>
        </p:blipFill>
        <p:spPr>
          <a:xfrm>
            <a:off x="1718728" y="2101806"/>
            <a:ext cx="8481120" cy="4351337"/>
          </a:xfrm>
          <a:prstGeom prst="rect">
            <a:avLst/>
          </a:prstGeom>
        </p:spPr>
      </p:pic>
      <p:sp>
        <p:nvSpPr>
          <p:cNvPr id="2" name="Title 1">
            <a:extLst>
              <a:ext uri="{FF2B5EF4-FFF2-40B4-BE49-F238E27FC236}">
                <a16:creationId xmlns:a16="http://schemas.microsoft.com/office/drawing/2014/main" id="{C1B033B9-ADD5-E84B-BF6C-0FE2AF9C6DEF}"/>
              </a:ext>
            </a:extLst>
          </p:cNvPr>
          <p:cNvSpPr>
            <a:spLocks noGrp="1"/>
          </p:cNvSpPr>
          <p:nvPr>
            <p:ph type="title"/>
          </p:nvPr>
        </p:nvSpPr>
        <p:spPr/>
        <p:txBody>
          <a:bodyPr/>
          <a:lstStyle/>
          <a:p>
            <a:r>
              <a:rPr lang="en-US" dirty="0"/>
              <a:t>Setup – detection 3</a:t>
            </a:r>
          </a:p>
        </p:txBody>
      </p:sp>
      <p:sp>
        <p:nvSpPr>
          <p:cNvPr id="3" name="Content Placeholder 2">
            <a:extLst>
              <a:ext uri="{FF2B5EF4-FFF2-40B4-BE49-F238E27FC236}">
                <a16:creationId xmlns:a16="http://schemas.microsoft.com/office/drawing/2014/main" id="{6A1D9A9D-D833-8C46-8DDE-7CBE6D85E38C}"/>
              </a:ext>
            </a:extLst>
          </p:cNvPr>
          <p:cNvSpPr>
            <a:spLocks noGrp="1"/>
          </p:cNvSpPr>
          <p:nvPr>
            <p:ph idx="1"/>
          </p:nvPr>
        </p:nvSpPr>
        <p:spPr>
          <a:xfrm>
            <a:off x="838200" y="1825625"/>
            <a:ext cx="10242176" cy="4351338"/>
          </a:xfrm>
        </p:spPr>
        <p:txBody>
          <a:bodyPr/>
          <a:lstStyle/>
          <a:p>
            <a:r>
              <a:rPr lang="en-US" dirty="0"/>
              <a:t>Accurate, but only measures amplitude in 1 t. direction</a:t>
            </a:r>
          </a:p>
        </p:txBody>
      </p:sp>
      <p:sp>
        <p:nvSpPr>
          <p:cNvPr id="18" name="Slide Number Placeholder 17">
            <a:extLst>
              <a:ext uri="{FF2B5EF4-FFF2-40B4-BE49-F238E27FC236}">
                <a16:creationId xmlns:a16="http://schemas.microsoft.com/office/drawing/2014/main" id="{B2F07C40-7176-8047-9771-ABAE6F15A30E}"/>
              </a:ext>
            </a:extLst>
          </p:cNvPr>
          <p:cNvSpPr>
            <a:spLocks noGrp="1"/>
          </p:cNvSpPr>
          <p:nvPr>
            <p:ph type="sldNum" sz="quarter" idx="12"/>
          </p:nvPr>
        </p:nvSpPr>
        <p:spPr/>
        <p:txBody>
          <a:bodyPr/>
          <a:lstStyle/>
          <a:p>
            <a:fld id="{ABB96BC9-36BC-CE41-89FF-34ABDD5EFFB2}" type="slidenum">
              <a:rPr lang="en-US" smtClean="0"/>
              <a:t>38</a:t>
            </a:fld>
            <a:endParaRPr lang="en-US"/>
          </a:p>
        </p:txBody>
      </p:sp>
      <p:sp>
        <p:nvSpPr>
          <p:cNvPr id="23" name="TextBox 22">
            <a:extLst>
              <a:ext uri="{FF2B5EF4-FFF2-40B4-BE49-F238E27FC236}">
                <a16:creationId xmlns:a16="http://schemas.microsoft.com/office/drawing/2014/main" id="{A9622C89-94F5-8442-B4A7-3D250984DA9D}"/>
              </a:ext>
            </a:extLst>
          </p:cNvPr>
          <p:cNvSpPr txBox="1"/>
          <p:nvPr/>
        </p:nvSpPr>
        <p:spPr>
          <a:xfrm>
            <a:off x="219930" y="6549938"/>
            <a:ext cx="11020551" cy="646331"/>
          </a:xfrm>
          <a:prstGeom prst="rect">
            <a:avLst/>
          </a:prstGeom>
          <a:noFill/>
        </p:spPr>
        <p:txBody>
          <a:bodyPr wrap="square" rtlCol="0">
            <a:spAutoFit/>
          </a:bodyPr>
          <a:lstStyle/>
          <a:p>
            <a:r>
              <a:rPr lang="en-GB" dirty="0"/>
              <a:t>M. Carla, Measurements on a guitar string as an example of a physical nonlinear driven oscillator. AJP (2017)</a:t>
            </a:r>
          </a:p>
          <a:p>
            <a:endParaRPr lang="en-US" dirty="0"/>
          </a:p>
        </p:txBody>
      </p:sp>
      <p:cxnSp>
        <p:nvCxnSpPr>
          <p:cNvPr id="24" name="Straight Connector 23">
            <a:extLst>
              <a:ext uri="{FF2B5EF4-FFF2-40B4-BE49-F238E27FC236}">
                <a16:creationId xmlns:a16="http://schemas.microsoft.com/office/drawing/2014/main" id="{417E3CDB-5C2E-C640-83F2-F3CE221D8BFC}"/>
              </a:ext>
            </a:extLst>
          </p:cNvPr>
          <p:cNvCxnSpPr>
            <a:cxnSpLocks/>
          </p:cNvCxnSpPr>
          <p:nvPr/>
        </p:nvCxnSpPr>
        <p:spPr>
          <a:xfrm>
            <a:off x="219930" y="6572619"/>
            <a:ext cx="1023770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29733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A681-8BDE-4D4E-AFD5-9596681A20E6}"/>
              </a:ext>
            </a:extLst>
          </p:cNvPr>
          <p:cNvSpPr>
            <a:spLocks noGrp="1"/>
          </p:cNvSpPr>
          <p:nvPr>
            <p:ph type="title"/>
          </p:nvPr>
        </p:nvSpPr>
        <p:spPr/>
        <p:txBody>
          <a:bodyPr/>
          <a:lstStyle/>
          <a:p>
            <a:r>
              <a:rPr lang="en-US" dirty="0"/>
              <a:t>Setup – detection 4</a:t>
            </a:r>
          </a:p>
        </p:txBody>
      </p:sp>
      <p:sp>
        <p:nvSpPr>
          <p:cNvPr id="9" name="Content Placeholder 8">
            <a:extLst>
              <a:ext uri="{FF2B5EF4-FFF2-40B4-BE49-F238E27FC236}">
                <a16:creationId xmlns:a16="http://schemas.microsoft.com/office/drawing/2014/main" id="{84F156BE-6CC2-E14B-B505-BCE3504ADD12}"/>
              </a:ext>
            </a:extLst>
          </p:cNvPr>
          <p:cNvSpPr>
            <a:spLocks noGrp="1"/>
          </p:cNvSpPr>
          <p:nvPr>
            <p:ph idx="1"/>
          </p:nvPr>
        </p:nvSpPr>
        <p:spPr>
          <a:xfrm>
            <a:off x="838201" y="1825625"/>
            <a:ext cx="4365812" cy="4351338"/>
          </a:xfrm>
        </p:spPr>
        <p:txBody>
          <a:bodyPr/>
          <a:lstStyle/>
          <a:p>
            <a:r>
              <a:rPr lang="en-US" dirty="0"/>
              <a:t>can have 2 of these, </a:t>
            </a:r>
          </a:p>
          <a:p>
            <a:pPr lvl="1"/>
            <a:r>
              <a:rPr lang="en-US" dirty="0"/>
              <a:t>measure amplitude in both transverse</a:t>
            </a:r>
          </a:p>
        </p:txBody>
      </p:sp>
      <p:sp>
        <p:nvSpPr>
          <p:cNvPr id="4" name="Slide Number Placeholder 3">
            <a:extLst>
              <a:ext uri="{FF2B5EF4-FFF2-40B4-BE49-F238E27FC236}">
                <a16:creationId xmlns:a16="http://schemas.microsoft.com/office/drawing/2014/main" id="{E0CB5772-4E4D-E54A-A51A-85417DE74DAF}"/>
              </a:ext>
            </a:extLst>
          </p:cNvPr>
          <p:cNvSpPr>
            <a:spLocks noGrp="1"/>
          </p:cNvSpPr>
          <p:nvPr>
            <p:ph type="sldNum" sz="quarter" idx="12"/>
          </p:nvPr>
        </p:nvSpPr>
        <p:spPr/>
        <p:txBody>
          <a:bodyPr/>
          <a:lstStyle/>
          <a:p>
            <a:fld id="{ABB96BC9-36BC-CE41-89FF-34ABDD5EFFB2}" type="slidenum">
              <a:rPr lang="en-US" smtClean="0"/>
              <a:pPr/>
              <a:t>39</a:t>
            </a:fld>
            <a:endParaRPr lang="en-US" sz="3600" dirty="0"/>
          </a:p>
        </p:txBody>
      </p:sp>
      <p:sp>
        <p:nvSpPr>
          <p:cNvPr id="5" name="TextBox 4">
            <a:extLst>
              <a:ext uri="{FF2B5EF4-FFF2-40B4-BE49-F238E27FC236}">
                <a16:creationId xmlns:a16="http://schemas.microsoft.com/office/drawing/2014/main" id="{DEB11422-315B-D34C-BA5A-350E7C8BA9CC}"/>
              </a:ext>
            </a:extLst>
          </p:cNvPr>
          <p:cNvSpPr txBox="1"/>
          <p:nvPr/>
        </p:nvSpPr>
        <p:spPr>
          <a:xfrm>
            <a:off x="219930" y="6564134"/>
            <a:ext cx="12388487" cy="369332"/>
          </a:xfrm>
          <a:prstGeom prst="rect">
            <a:avLst/>
          </a:prstGeom>
          <a:noFill/>
        </p:spPr>
        <p:txBody>
          <a:bodyPr wrap="square" rtlCol="0">
            <a:spAutoFit/>
          </a:bodyPr>
          <a:lstStyle/>
          <a:p>
            <a:r>
              <a:rPr lang="en-GB" dirty="0"/>
              <a:t>R. J. Hanson, </a:t>
            </a:r>
            <a:r>
              <a:rPr lang="en-GB" dirty="0" err="1"/>
              <a:t>Optoelectric</a:t>
            </a:r>
            <a:r>
              <a:rPr lang="en-GB" dirty="0"/>
              <a:t> Detection for String Vibration. The Physics Teacher (1987); </a:t>
            </a:r>
            <a:r>
              <a:rPr lang="en-GB" dirty="0" err="1"/>
              <a:t>doi</a:t>
            </a:r>
            <a:r>
              <a:rPr lang="en-GB" dirty="0"/>
              <a:t>: 10.1119/1.2342200</a:t>
            </a:r>
            <a:endParaRPr lang="en-US" dirty="0"/>
          </a:p>
        </p:txBody>
      </p:sp>
      <p:cxnSp>
        <p:nvCxnSpPr>
          <p:cNvPr id="6" name="Straight Connector 5">
            <a:extLst>
              <a:ext uri="{FF2B5EF4-FFF2-40B4-BE49-F238E27FC236}">
                <a16:creationId xmlns:a16="http://schemas.microsoft.com/office/drawing/2014/main" id="{2B03104C-DD77-7549-9EC1-570C8BD21E71}"/>
              </a:ext>
            </a:extLst>
          </p:cNvPr>
          <p:cNvCxnSpPr>
            <a:cxnSpLocks/>
          </p:cNvCxnSpPr>
          <p:nvPr/>
        </p:nvCxnSpPr>
        <p:spPr>
          <a:xfrm>
            <a:off x="219930" y="6572619"/>
            <a:ext cx="10237705"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95717ECD-9A87-B64F-BE2F-C1A34D438854}"/>
              </a:ext>
            </a:extLst>
          </p:cNvPr>
          <p:cNvPicPr>
            <a:picLocks noChangeAspect="1"/>
          </p:cNvPicPr>
          <p:nvPr/>
        </p:nvPicPr>
        <p:blipFill rotWithShape="1">
          <a:blip r:embed="rId2"/>
          <a:srcRect t="1991" b="12576"/>
          <a:stretch/>
        </p:blipFill>
        <p:spPr>
          <a:xfrm>
            <a:off x="6190130" y="365125"/>
            <a:ext cx="5581545" cy="4634617"/>
          </a:xfrm>
          <a:prstGeom prst="rect">
            <a:avLst/>
          </a:prstGeom>
        </p:spPr>
      </p:pic>
      <p:pic>
        <p:nvPicPr>
          <p:cNvPr id="8" name="Picture 7">
            <a:extLst>
              <a:ext uri="{FF2B5EF4-FFF2-40B4-BE49-F238E27FC236}">
                <a16:creationId xmlns:a16="http://schemas.microsoft.com/office/drawing/2014/main" id="{1FA66FF9-F394-1347-AD5C-88EF82462F13}"/>
              </a:ext>
            </a:extLst>
          </p:cNvPr>
          <p:cNvPicPr>
            <a:picLocks noChangeAspect="1"/>
          </p:cNvPicPr>
          <p:nvPr/>
        </p:nvPicPr>
        <p:blipFill>
          <a:blip r:embed="rId3"/>
          <a:stretch>
            <a:fillRect/>
          </a:stretch>
        </p:blipFill>
        <p:spPr>
          <a:xfrm>
            <a:off x="514455" y="3088629"/>
            <a:ext cx="3981128" cy="3404245"/>
          </a:xfrm>
          <a:prstGeom prst="rect">
            <a:avLst/>
          </a:prstGeom>
        </p:spPr>
      </p:pic>
    </p:spTree>
    <p:extLst>
      <p:ext uri="{BB962C8B-B14F-4D97-AF65-F5344CB8AC3E}">
        <p14:creationId xmlns:p14="http://schemas.microsoft.com/office/powerpoint/2010/main" val="9763033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3A209-F80C-8643-A042-BC4E2BB99128}"/>
              </a:ext>
            </a:extLst>
          </p:cNvPr>
          <p:cNvSpPr>
            <a:spLocks noGrp="1"/>
          </p:cNvSpPr>
          <p:nvPr>
            <p:ph type="title"/>
          </p:nvPr>
        </p:nvSpPr>
        <p:spPr/>
        <p:txBody>
          <a:bodyPr/>
          <a:lstStyle/>
          <a:p>
            <a:r>
              <a:rPr lang="en-US" dirty="0"/>
              <a:t>Building intuition	</a:t>
            </a:r>
          </a:p>
        </p:txBody>
      </p:sp>
      <p:sp>
        <p:nvSpPr>
          <p:cNvPr id="5" name="Text Placeholder 4">
            <a:extLst>
              <a:ext uri="{FF2B5EF4-FFF2-40B4-BE49-F238E27FC236}">
                <a16:creationId xmlns:a16="http://schemas.microsoft.com/office/drawing/2014/main" id="{D227808C-9285-F349-9CD1-2C17BFDBBDC3}"/>
              </a:ext>
            </a:extLst>
          </p:cNvPr>
          <p:cNvSpPr>
            <a:spLocks noGrp="1"/>
          </p:cNvSpPr>
          <p:nvPr>
            <p:ph type="body" idx="1"/>
          </p:nvPr>
        </p:nvSpPr>
        <p:spPr/>
        <p:txBody>
          <a:bodyPr/>
          <a:lstStyle/>
          <a:p>
            <a:r>
              <a:rPr lang="en-US" dirty="0"/>
              <a:t>Problem No. 11 Guitar string</a:t>
            </a:r>
          </a:p>
        </p:txBody>
      </p:sp>
      <p:sp>
        <p:nvSpPr>
          <p:cNvPr id="6" name="Slide Number Placeholder 5">
            <a:extLst>
              <a:ext uri="{FF2B5EF4-FFF2-40B4-BE49-F238E27FC236}">
                <a16:creationId xmlns:a16="http://schemas.microsoft.com/office/drawing/2014/main" id="{7A2C3150-2B0E-0742-963B-8B295E0CFA50}"/>
              </a:ext>
            </a:extLst>
          </p:cNvPr>
          <p:cNvSpPr>
            <a:spLocks noGrp="1"/>
          </p:cNvSpPr>
          <p:nvPr>
            <p:ph type="sldNum" sz="quarter" idx="12"/>
          </p:nvPr>
        </p:nvSpPr>
        <p:spPr/>
        <p:txBody>
          <a:bodyPr/>
          <a:lstStyle/>
          <a:p>
            <a:fld id="{ABB96BC9-36BC-CE41-89FF-34ABDD5EFFB2}" type="slidenum">
              <a:rPr lang="en-US" smtClean="0"/>
              <a:t>4</a:t>
            </a:fld>
            <a:endParaRPr lang="en-US"/>
          </a:p>
        </p:txBody>
      </p:sp>
    </p:spTree>
    <p:extLst>
      <p:ext uri="{BB962C8B-B14F-4D97-AF65-F5344CB8AC3E}">
        <p14:creationId xmlns:p14="http://schemas.microsoft.com/office/powerpoint/2010/main" val="340253325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23A209-F80C-8643-A042-BC4E2BB99128}"/>
              </a:ext>
            </a:extLst>
          </p:cNvPr>
          <p:cNvSpPr>
            <a:spLocks noGrp="1"/>
          </p:cNvSpPr>
          <p:nvPr>
            <p:ph type="title"/>
          </p:nvPr>
        </p:nvSpPr>
        <p:spPr/>
        <p:txBody>
          <a:bodyPr/>
          <a:lstStyle/>
          <a:p>
            <a:r>
              <a:rPr lang="en-US" dirty="0"/>
              <a:t>Conclusion</a:t>
            </a:r>
            <a:br>
              <a:rPr lang="en-US" dirty="0"/>
            </a:br>
            <a:r>
              <a:rPr lang="en-US" sz="1400" dirty="0"/>
              <a:t>         </a:t>
            </a:r>
            <a:r>
              <a:rPr lang="en-US" sz="2400" dirty="0"/>
              <a:t>What you should work on</a:t>
            </a:r>
            <a:endParaRPr lang="en-US" sz="7200" dirty="0"/>
          </a:p>
        </p:txBody>
      </p:sp>
      <p:sp>
        <p:nvSpPr>
          <p:cNvPr id="5" name="Text Placeholder 4">
            <a:extLst>
              <a:ext uri="{FF2B5EF4-FFF2-40B4-BE49-F238E27FC236}">
                <a16:creationId xmlns:a16="http://schemas.microsoft.com/office/drawing/2014/main" id="{D227808C-9285-F349-9CD1-2C17BFDBBDC3}"/>
              </a:ext>
            </a:extLst>
          </p:cNvPr>
          <p:cNvSpPr>
            <a:spLocks noGrp="1"/>
          </p:cNvSpPr>
          <p:nvPr>
            <p:ph type="body" idx="1"/>
          </p:nvPr>
        </p:nvSpPr>
        <p:spPr/>
        <p:txBody>
          <a:bodyPr/>
          <a:lstStyle/>
          <a:p>
            <a:r>
              <a:rPr lang="en-US" dirty="0"/>
              <a:t>Problem No. 11 Guitar string</a:t>
            </a:r>
          </a:p>
        </p:txBody>
      </p:sp>
      <p:sp>
        <p:nvSpPr>
          <p:cNvPr id="6" name="Slide Number Placeholder 5">
            <a:extLst>
              <a:ext uri="{FF2B5EF4-FFF2-40B4-BE49-F238E27FC236}">
                <a16:creationId xmlns:a16="http://schemas.microsoft.com/office/drawing/2014/main" id="{7A2C3150-2B0E-0742-963B-8B295E0CFA50}"/>
              </a:ext>
            </a:extLst>
          </p:cNvPr>
          <p:cNvSpPr>
            <a:spLocks noGrp="1"/>
          </p:cNvSpPr>
          <p:nvPr>
            <p:ph type="sldNum" sz="quarter" idx="12"/>
          </p:nvPr>
        </p:nvSpPr>
        <p:spPr/>
        <p:txBody>
          <a:bodyPr/>
          <a:lstStyle/>
          <a:p>
            <a:fld id="{ABB96BC9-36BC-CE41-89FF-34ABDD5EFFB2}" type="slidenum">
              <a:rPr lang="en-US" smtClean="0"/>
              <a:t>40</a:t>
            </a:fld>
            <a:endParaRPr lang="en-US"/>
          </a:p>
        </p:txBody>
      </p:sp>
    </p:spTree>
    <p:extLst>
      <p:ext uri="{BB962C8B-B14F-4D97-AF65-F5344CB8AC3E}">
        <p14:creationId xmlns:p14="http://schemas.microsoft.com/office/powerpoint/2010/main" val="39640476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2BB64A-8367-B349-AAD5-106C3AE7D997}"/>
              </a:ext>
            </a:extLst>
          </p:cNvPr>
          <p:cNvPicPr>
            <a:picLocks noChangeAspect="1"/>
          </p:cNvPicPr>
          <p:nvPr/>
        </p:nvPicPr>
        <p:blipFill>
          <a:blip r:embed="rId3"/>
          <a:stretch>
            <a:fillRect/>
          </a:stretch>
        </p:blipFill>
        <p:spPr>
          <a:xfrm>
            <a:off x="5848037" y="37637"/>
            <a:ext cx="5717887" cy="6189804"/>
          </a:xfrm>
          <a:prstGeom prst="rect">
            <a:avLst/>
          </a:prstGeom>
        </p:spPr>
      </p:pic>
      <p:sp>
        <p:nvSpPr>
          <p:cNvPr id="4" name="Slide Number Placeholder 3">
            <a:extLst>
              <a:ext uri="{FF2B5EF4-FFF2-40B4-BE49-F238E27FC236}">
                <a16:creationId xmlns:a16="http://schemas.microsoft.com/office/drawing/2014/main" id="{760760FC-7BD2-A54A-A46C-2A95107EBACC}"/>
              </a:ext>
            </a:extLst>
          </p:cNvPr>
          <p:cNvSpPr>
            <a:spLocks noGrp="1"/>
          </p:cNvSpPr>
          <p:nvPr>
            <p:ph type="sldNum" sz="quarter" idx="12"/>
          </p:nvPr>
        </p:nvSpPr>
        <p:spPr/>
        <p:txBody>
          <a:bodyPr/>
          <a:lstStyle/>
          <a:p>
            <a:fld id="{ABB96BC9-36BC-CE41-89FF-34ABDD5EFFB2}" type="slidenum">
              <a:rPr lang="en-US" smtClean="0"/>
              <a:pPr/>
              <a:t>41</a:t>
            </a:fld>
            <a:endParaRPr lang="en-US" sz="3600" dirty="0"/>
          </a:p>
        </p:txBody>
      </p:sp>
      <p:pic>
        <p:nvPicPr>
          <p:cNvPr id="5" name="Picture 4">
            <a:extLst>
              <a:ext uri="{FF2B5EF4-FFF2-40B4-BE49-F238E27FC236}">
                <a16:creationId xmlns:a16="http://schemas.microsoft.com/office/drawing/2014/main" id="{915EDC6B-4F65-614C-A025-7987B078072D}"/>
              </a:ext>
            </a:extLst>
          </p:cNvPr>
          <p:cNvPicPr>
            <a:picLocks noChangeAspect="1"/>
          </p:cNvPicPr>
          <p:nvPr/>
        </p:nvPicPr>
        <p:blipFill>
          <a:blip r:embed="rId4"/>
          <a:stretch>
            <a:fillRect/>
          </a:stretch>
        </p:blipFill>
        <p:spPr>
          <a:xfrm>
            <a:off x="0" y="2183395"/>
            <a:ext cx="5848037" cy="3301191"/>
          </a:xfrm>
          <a:prstGeom prst="rect">
            <a:avLst/>
          </a:prstGeom>
        </p:spPr>
      </p:pic>
      <p:sp>
        <p:nvSpPr>
          <p:cNvPr id="7" name="TextBox 6">
            <a:extLst>
              <a:ext uri="{FF2B5EF4-FFF2-40B4-BE49-F238E27FC236}">
                <a16:creationId xmlns:a16="http://schemas.microsoft.com/office/drawing/2014/main" id="{4A998E3B-D0D3-124C-AFC9-F68ABEE67A5B}"/>
              </a:ext>
            </a:extLst>
          </p:cNvPr>
          <p:cNvSpPr txBox="1"/>
          <p:nvPr/>
        </p:nvSpPr>
        <p:spPr>
          <a:xfrm>
            <a:off x="207573" y="6211669"/>
            <a:ext cx="11020551" cy="646331"/>
          </a:xfrm>
          <a:prstGeom prst="rect">
            <a:avLst/>
          </a:prstGeom>
          <a:noFill/>
        </p:spPr>
        <p:txBody>
          <a:bodyPr wrap="square" rtlCol="0">
            <a:spAutoFit/>
          </a:bodyPr>
          <a:lstStyle/>
          <a:p>
            <a:r>
              <a:rPr lang="en-GB" dirty="0"/>
              <a:t>N. B. </a:t>
            </a:r>
            <a:r>
              <a:rPr lang="en-GB" dirty="0" err="1"/>
              <a:t>Tufillaro</a:t>
            </a:r>
            <a:r>
              <a:rPr lang="en-GB" dirty="0"/>
              <a:t>, Nonlinear and chaotic string vibrations. Am. J. Phys. 57, 408 (1989); </a:t>
            </a:r>
            <a:r>
              <a:rPr lang="en-GB" dirty="0" err="1"/>
              <a:t>doi</a:t>
            </a:r>
            <a:r>
              <a:rPr lang="en-GB" dirty="0"/>
              <a:t>: 10.1119/1.16011</a:t>
            </a:r>
          </a:p>
          <a:p>
            <a:r>
              <a:rPr lang="en-US" dirty="0"/>
              <a:t>E. W. Lee, </a:t>
            </a:r>
            <a:r>
              <a:rPr lang="en-GB" dirty="0"/>
              <a:t>Non-linear forced vibration of a stretched string. (1957) Br. J. Appl. Phys. 8 411</a:t>
            </a:r>
            <a:endParaRPr lang="en-US" dirty="0"/>
          </a:p>
        </p:txBody>
      </p:sp>
      <p:cxnSp>
        <p:nvCxnSpPr>
          <p:cNvPr id="8" name="Straight Connector 7">
            <a:extLst>
              <a:ext uri="{FF2B5EF4-FFF2-40B4-BE49-F238E27FC236}">
                <a16:creationId xmlns:a16="http://schemas.microsoft.com/office/drawing/2014/main" id="{1F4F75B9-06D7-5A40-AA27-529973D1BAB9}"/>
              </a:ext>
            </a:extLst>
          </p:cNvPr>
          <p:cNvCxnSpPr>
            <a:cxnSpLocks/>
          </p:cNvCxnSpPr>
          <p:nvPr/>
        </p:nvCxnSpPr>
        <p:spPr>
          <a:xfrm>
            <a:off x="207573" y="6234350"/>
            <a:ext cx="10237705" cy="0"/>
          </a:xfrm>
          <a:prstGeom prst="line">
            <a:avLst/>
          </a:prstGeom>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9DD9EEDF-FF42-7F4D-9A12-4D58F31EFB7D}"/>
              </a:ext>
            </a:extLst>
          </p:cNvPr>
          <p:cNvSpPr/>
          <p:nvPr/>
        </p:nvSpPr>
        <p:spPr>
          <a:xfrm>
            <a:off x="5548184" y="0"/>
            <a:ext cx="2273643" cy="136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47B8D-6F9A-C047-B28D-C832CAE1F4F9}"/>
              </a:ext>
            </a:extLst>
          </p:cNvPr>
          <p:cNvSpPr>
            <a:spLocks noGrp="1"/>
          </p:cNvSpPr>
          <p:nvPr>
            <p:ph type="title"/>
          </p:nvPr>
        </p:nvSpPr>
        <p:spPr>
          <a:xfrm>
            <a:off x="335834" y="365125"/>
            <a:ext cx="7485993" cy="1325563"/>
          </a:xfrm>
        </p:spPr>
        <p:txBody>
          <a:bodyPr/>
          <a:lstStyle/>
          <a:p>
            <a:r>
              <a:rPr lang="en-US" dirty="0"/>
              <a:t>To measure: </a:t>
            </a:r>
            <a:br>
              <a:rPr lang="en-US" dirty="0"/>
            </a:br>
            <a:r>
              <a:rPr lang="en-US" dirty="0"/>
              <a:t>Duffing response curve</a:t>
            </a:r>
          </a:p>
        </p:txBody>
      </p:sp>
    </p:spTree>
    <p:extLst>
      <p:ext uri="{BB962C8B-B14F-4D97-AF65-F5344CB8AC3E}">
        <p14:creationId xmlns:p14="http://schemas.microsoft.com/office/powerpoint/2010/main" val="33843889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4638-B730-4C43-BC63-DD1F5B8307CC}"/>
              </a:ext>
            </a:extLst>
          </p:cNvPr>
          <p:cNvSpPr>
            <a:spLocks noGrp="1"/>
          </p:cNvSpPr>
          <p:nvPr>
            <p:ph type="title"/>
          </p:nvPr>
        </p:nvSpPr>
        <p:spPr>
          <a:xfrm>
            <a:off x="716546" y="190927"/>
            <a:ext cx="7485993" cy="1325563"/>
          </a:xfrm>
        </p:spPr>
        <p:txBody>
          <a:bodyPr/>
          <a:lstStyle/>
          <a:p>
            <a:r>
              <a:rPr lang="en-US" dirty="0"/>
              <a:t>To measure:</a:t>
            </a:r>
            <a:br>
              <a:rPr lang="en-US" dirty="0"/>
            </a:br>
            <a:r>
              <a:rPr lang="en-US" dirty="0"/>
              <a:t>Non-planar instability</a:t>
            </a:r>
          </a:p>
        </p:txBody>
      </p:sp>
      <p:pic>
        <p:nvPicPr>
          <p:cNvPr id="6" name="Content Placeholder 5">
            <a:extLst>
              <a:ext uri="{FF2B5EF4-FFF2-40B4-BE49-F238E27FC236}">
                <a16:creationId xmlns:a16="http://schemas.microsoft.com/office/drawing/2014/main" id="{913A92D1-BE94-694D-AF4C-32359915E478}"/>
              </a:ext>
            </a:extLst>
          </p:cNvPr>
          <p:cNvPicPr>
            <a:picLocks noGrp="1" noChangeAspect="1"/>
          </p:cNvPicPr>
          <p:nvPr>
            <p:ph idx="1"/>
          </p:nvPr>
        </p:nvPicPr>
        <p:blipFill>
          <a:blip r:embed="rId3"/>
          <a:stretch>
            <a:fillRect/>
          </a:stretch>
        </p:blipFill>
        <p:spPr>
          <a:xfrm>
            <a:off x="474061" y="1516490"/>
            <a:ext cx="7064651" cy="4498757"/>
          </a:xfrm>
        </p:spPr>
      </p:pic>
      <p:sp>
        <p:nvSpPr>
          <p:cNvPr id="4" name="Slide Number Placeholder 3">
            <a:extLst>
              <a:ext uri="{FF2B5EF4-FFF2-40B4-BE49-F238E27FC236}">
                <a16:creationId xmlns:a16="http://schemas.microsoft.com/office/drawing/2014/main" id="{02A31EB2-8967-DB44-BBE1-9096E89E605A}"/>
              </a:ext>
            </a:extLst>
          </p:cNvPr>
          <p:cNvSpPr>
            <a:spLocks noGrp="1"/>
          </p:cNvSpPr>
          <p:nvPr>
            <p:ph type="sldNum" sz="quarter" idx="12"/>
          </p:nvPr>
        </p:nvSpPr>
        <p:spPr/>
        <p:txBody>
          <a:bodyPr/>
          <a:lstStyle/>
          <a:p>
            <a:fld id="{ABB96BC9-36BC-CE41-89FF-34ABDD5EFFB2}" type="slidenum">
              <a:rPr lang="en-US" smtClean="0"/>
              <a:pPr/>
              <a:t>42</a:t>
            </a:fld>
            <a:endParaRPr lang="en-US" sz="3600" dirty="0"/>
          </a:p>
        </p:txBody>
      </p:sp>
      <p:sp>
        <p:nvSpPr>
          <p:cNvPr id="7" name="TextBox 6">
            <a:extLst>
              <a:ext uri="{FF2B5EF4-FFF2-40B4-BE49-F238E27FC236}">
                <a16:creationId xmlns:a16="http://schemas.microsoft.com/office/drawing/2014/main" id="{BF13BA67-37BF-BB49-AC44-342045738EB4}"/>
              </a:ext>
            </a:extLst>
          </p:cNvPr>
          <p:cNvSpPr txBox="1"/>
          <p:nvPr/>
        </p:nvSpPr>
        <p:spPr>
          <a:xfrm>
            <a:off x="207573" y="6211669"/>
            <a:ext cx="8503941" cy="369332"/>
          </a:xfrm>
          <a:prstGeom prst="rect">
            <a:avLst/>
          </a:prstGeom>
          <a:noFill/>
        </p:spPr>
        <p:txBody>
          <a:bodyPr wrap="square" rtlCol="0">
            <a:spAutoFit/>
          </a:bodyPr>
          <a:lstStyle/>
          <a:p>
            <a:r>
              <a:rPr lang="en-GB" dirty="0"/>
              <a:t>R. Narasimha Non-linear vibration of an elastic string. J. Sound </a:t>
            </a:r>
            <a:r>
              <a:rPr lang="en-GB" dirty="0" err="1"/>
              <a:t>Vib</a:t>
            </a:r>
            <a:r>
              <a:rPr lang="en-GB" dirty="0"/>
              <a:t>. (1968) 8 (1), 134-146</a:t>
            </a:r>
            <a:endParaRPr lang="en-US" dirty="0"/>
          </a:p>
        </p:txBody>
      </p:sp>
      <p:cxnSp>
        <p:nvCxnSpPr>
          <p:cNvPr id="8" name="Straight Connector 7">
            <a:extLst>
              <a:ext uri="{FF2B5EF4-FFF2-40B4-BE49-F238E27FC236}">
                <a16:creationId xmlns:a16="http://schemas.microsoft.com/office/drawing/2014/main" id="{39992435-E259-BE4F-B821-A49681831A59}"/>
              </a:ext>
            </a:extLst>
          </p:cNvPr>
          <p:cNvCxnSpPr>
            <a:cxnSpLocks/>
          </p:cNvCxnSpPr>
          <p:nvPr/>
        </p:nvCxnSpPr>
        <p:spPr>
          <a:xfrm>
            <a:off x="207573" y="6234350"/>
            <a:ext cx="1023770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61639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4638-B730-4C43-BC63-DD1F5B8307CC}"/>
              </a:ext>
            </a:extLst>
          </p:cNvPr>
          <p:cNvSpPr>
            <a:spLocks noGrp="1"/>
          </p:cNvSpPr>
          <p:nvPr>
            <p:ph type="title"/>
          </p:nvPr>
        </p:nvSpPr>
        <p:spPr>
          <a:xfrm>
            <a:off x="716546" y="190927"/>
            <a:ext cx="7485993" cy="1325563"/>
          </a:xfrm>
        </p:spPr>
        <p:txBody>
          <a:bodyPr/>
          <a:lstStyle/>
          <a:p>
            <a:r>
              <a:rPr lang="en-US" dirty="0"/>
              <a:t>To try:</a:t>
            </a:r>
            <a:br>
              <a:rPr lang="en-US" dirty="0"/>
            </a:br>
            <a:r>
              <a:rPr lang="en-US" dirty="0"/>
              <a:t>Non-harmonic forcing</a:t>
            </a:r>
          </a:p>
        </p:txBody>
      </p:sp>
      <p:sp>
        <p:nvSpPr>
          <p:cNvPr id="4" name="Slide Number Placeholder 3">
            <a:extLst>
              <a:ext uri="{FF2B5EF4-FFF2-40B4-BE49-F238E27FC236}">
                <a16:creationId xmlns:a16="http://schemas.microsoft.com/office/drawing/2014/main" id="{02A31EB2-8967-DB44-BBE1-9096E89E605A}"/>
              </a:ext>
            </a:extLst>
          </p:cNvPr>
          <p:cNvSpPr>
            <a:spLocks noGrp="1"/>
          </p:cNvSpPr>
          <p:nvPr>
            <p:ph type="sldNum" sz="quarter" idx="12"/>
          </p:nvPr>
        </p:nvSpPr>
        <p:spPr/>
        <p:txBody>
          <a:bodyPr/>
          <a:lstStyle/>
          <a:p>
            <a:fld id="{ABB96BC9-36BC-CE41-89FF-34ABDD5EFFB2}" type="slidenum">
              <a:rPr lang="en-US" smtClean="0"/>
              <a:pPr/>
              <a:t>43</a:t>
            </a:fld>
            <a:endParaRPr lang="en-US" sz="3600" dirty="0"/>
          </a:p>
        </p:txBody>
      </p:sp>
      <p:sp>
        <p:nvSpPr>
          <p:cNvPr id="5" name="Content Placeholder 4">
            <a:extLst>
              <a:ext uri="{FF2B5EF4-FFF2-40B4-BE49-F238E27FC236}">
                <a16:creationId xmlns:a16="http://schemas.microsoft.com/office/drawing/2014/main" id="{04CFF92F-CC9A-C042-B348-DFB40A1878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913598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6C5E-12B7-F544-8085-61C0661337B1}"/>
              </a:ext>
            </a:extLst>
          </p:cNvPr>
          <p:cNvSpPr>
            <a:spLocks noGrp="1"/>
          </p:cNvSpPr>
          <p:nvPr>
            <p:ph type="title"/>
          </p:nvPr>
        </p:nvSpPr>
        <p:spPr/>
        <p:txBody>
          <a:bodyPr/>
          <a:lstStyle/>
          <a:p>
            <a:r>
              <a:rPr lang="en-US" dirty="0"/>
              <a:t>Chaos?</a:t>
            </a:r>
          </a:p>
        </p:txBody>
      </p:sp>
      <p:sp>
        <p:nvSpPr>
          <p:cNvPr id="3" name="Content Placeholder 2">
            <a:extLst>
              <a:ext uri="{FF2B5EF4-FFF2-40B4-BE49-F238E27FC236}">
                <a16:creationId xmlns:a16="http://schemas.microsoft.com/office/drawing/2014/main" id="{70E3F3DD-74D4-834E-A855-C3903ECE3A89}"/>
              </a:ext>
            </a:extLst>
          </p:cNvPr>
          <p:cNvSpPr>
            <a:spLocks noGrp="1"/>
          </p:cNvSpPr>
          <p:nvPr>
            <p:ph idx="1"/>
          </p:nvPr>
        </p:nvSpPr>
        <p:spPr>
          <a:xfrm>
            <a:off x="0" y="1825625"/>
            <a:ext cx="12465424" cy="4351338"/>
          </a:xfrm>
        </p:spPr>
        <p:txBody>
          <a:bodyPr>
            <a:normAutofit/>
          </a:bodyPr>
          <a:lstStyle/>
          <a:p>
            <a:r>
              <a:rPr lang="en-GB" sz="1800" dirty="0"/>
              <a:t>J.M. Johnson and A.K. Bajaj, Amplitude modulated and chaotic dynamics in resonant motion of strings. Journal of Sound and Vibration (1989) 128(1), 87- 107 </a:t>
            </a:r>
          </a:p>
          <a:p>
            <a:r>
              <a:rPr lang="en-GB" sz="1800" dirty="0"/>
              <a:t>N.B. </a:t>
            </a:r>
            <a:r>
              <a:rPr lang="en-GB" sz="1800" dirty="0" err="1"/>
              <a:t>Tufillaro</a:t>
            </a:r>
            <a:r>
              <a:rPr lang="en-GB" sz="1800" dirty="0"/>
              <a:t>, Nonlinear and chaotic string vibrations. Am. J. Phys. 57, 408 (1989); </a:t>
            </a:r>
            <a:r>
              <a:rPr lang="en-GB" sz="1800" dirty="0" err="1"/>
              <a:t>doi</a:t>
            </a:r>
            <a:r>
              <a:rPr lang="en-GB" sz="1800" dirty="0"/>
              <a:t>: 10.1119/1.16011</a:t>
            </a:r>
          </a:p>
          <a:p>
            <a:r>
              <a:rPr lang="en-GB" sz="1800" dirty="0"/>
              <a:t>A.K. Bajaj and J.M. Johnson, On the amplitude dynamics and crisis in resonant motion of stretched strings (1991)</a:t>
            </a:r>
          </a:p>
          <a:p>
            <a:r>
              <a:rPr lang="en-GB" sz="1800" dirty="0"/>
              <a:t>T.C. </a:t>
            </a:r>
            <a:r>
              <a:rPr lang="en-GB" sz="1800" dirty="0" err="1"/>
              <a:t>Molteno</a:t>
            </a:r>
            <a:r>
              <a:rPr lang="en-GB" sz="1800" dirty="0"/>
              <a:t> and N.B. </a:t>
            </a:r>
            <a:r>
              <a:rPr lang="en-GB" sz="1800" dirty="0" err="1"/>
              <a:t>Tufillaro</a:t>
            </a:r>
            <a:r>
              <a:rPr lang="en-GB" sz="1800" dirty="0"/>
              <a:t>, An experimental investigation into the dynamics of a string, Am. J. Phys. 72, 1157 (2004); </a:t>
            </a:r>
            <a:r>
              <a:rPr lang="en-GB" sz="1800" dirty="0" err="1"/>
              <a:t>doi</a:t>
            </a:r>
            <a:r>
              <a:rPr lang="en-GB" sz="1800" dirty="0"/>
              <a:t>: 10.1119/1.1764557</a:t>
            </a:r>
          </a:p>
          <a:p>
            <a:endParaRPr lang="en-GB" sz="1800" dirty="0"/>
          </a:p>
          <a:p>
            <a:r>
              <a:rPr lang="en-GB" sz="1800" dirty="0"/>
              <a:t>not much done experimentally….</a:t>
            </a:r>
          </a:p>
          <a:p>
            <a:endParaRPr lang="en-GB" sz="1800" dirty="0"/>
          </a:p>
          <a:p>
            <a:endParaRPr lang="en-US" sz="1800" dirty="0"/>
          </a:p>
        </p:txBody>
      </p:sp>
      <p:sp>
        <p:nvSpPr>
          <p:cNvPr id="4" name="Slide Number Placeholder 3">
            <a:extLst>
              <a:ext uri="{FF2B5EF4-FFF2-40B4-BE49-F238E27FC236}">
                <a16:creationId xmlns:a16="http://schemas.microsoft.com/office/drawing/2014/main" id="{BFB44506-DA37-0F4C-B1DB-5824FFF3D849}"/>
              </a:ext>
            </a:extLst>
          </p:cNvPr>
          <p:cNvSpPr>
            <a:spLocks noGrp="1"/>
          </p:cNvSpPr>
          <p:nvPr>
            <p:ph type="sldNum" sz="quarter" idx="12"/>
          </p:nvPr>
        </p:nvSpPr>
        <p:spPr/>
        <p:txBody>
          <a:bodyPr/>
          <a:lstStyle/>
          <a:p>
            <a:fld id="{ABB96BC9-36BC-CE41-89FF-34ABDD5EFFB2}" type="slidenum">
              <a:rPr lang="en-US" smtClean="0"/>
              <a:pPr/>
              <a:t>44</a:t>
            </a:fld>
            <a:endParaRPr lang="en-US" sz="3600" dirty="0"/>
          </a:p>
        </p:txBody>
      </p:sp>
    </p:spTree>
    <p:extLst>
      <p:ext uri="{BB962C8B-B14F-4D97-AF65-F5344CB8AC3E}">
        <p14:creationId xmlns:p14="http://schemas.microsoft.com/office/powerpoint/2010/main" val="34220505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BFE1-AFDD-5944-8A82-86CA98A5CDE6}"/>
              </a:ext>
            </a:extLst>
          </p:cNvPr>
          <p:cNvSpPr>
            <a:spLocks noGrp="1"/>
          </p:cNvSpPr>
          <p:nvPr>
            <p:ph type="title"/>
          </p:nvPr>
        </p:nvSpPr>
        <p:spPr/>
        <p:txBody>
          <a:bodyPr/>
          <a:lstStyle/>
          <a:p>
            <a:r>
              <a:rPr lang="en-US" dirty="0"/>
              <a:t>Theory</a:t>
            </a:r>
          </a:p>
        </p:txBody>
      </p:sp>
      <p:sp>
        <p:nvSpPr>
          <p:cNvPr id="3" name="Content Placeholder 2">
            <a:extLst>
              <a:ext uri="{FF2B5EF4-FFF2-40B4-BE49-F238E27FC236}">
                <a16:creationId xmlns:a16="http://schemas.microsoft.com/office/drawing/2014/main" id="{5A03C1E0-FD00-6647-AD7F-8EC8E7C5BD7B}"/>
              </a:ext>
            </a:extLst>
          </p:cNvPr>
          <p:cNvSpPr>
            <a:spLocks noGrp="1"/>
          </p:cNvSpPr>
          <p:nvPr>
            <p:ph idx="1"/>
          </p:nvPr>
        </p:nvSpPr>
        <p:spPr>
          <a:xfrm>
            <a:off x="838200" y="1825625"/>
            <a:ext cx="10515600" cy="4351338"/>
          </a:xfrm>
        </p:spPr>
        <p:txBody>
          <a:bodyPr/>
          <a:lstStyle/>
          <a:p>
            <a:r>
              <a:rPr lang="en-US" dirty="0"/>
              <a:t>Understand some of the basics from the literature</a:t>
            </a:r>
          </a:p>
          <a:p>
            <a:r>
              <a:rPr lang="en-US" dirty="0"/>
              <a:t>Compare different models to your experiments</a:t>
            </a:r>
          </a:p>
          <a:p>
            <a:r>
              <a:rPr lang="en-US" dirty="0"/>
              <a:t>Find new approximations</a:t>
            </a:r>
          </a:p>
          <a:p>
            <a:pPr lvl="1"/>
            <a:r>
              <a:rPr lang="en-US" dirty="0"/>
              <a:t>preferably easier but still working</a:t>
            </a:r>
          </a:p>
        </p:txBody>
      </p:sp>
      <p:sp>
        <p:nvSpPr>
          <p:cNvPr id="4" name="Slide Number Placeholder 3">
            <a:extLst>
              <a:ext uri="{FF2B5EF4-FFF2-40B4-BE49-F238E27FC236}">
                <a16:creationId xmlns:a16="http://schemas.microsoft.com/office/drawing/2014/main" id="{AFC3260B-4DF8-2E4B-BA5F-E39F1671DF77}"/>
              </a:ext>
            </a:extLst>
          </p:cNvPr>
          <p:cNvSpPr>
            <a:spLocks noGrp="1"/>
          </p:cNvSpPr>
          <p:nvPr>
            <p:ph type="sldNum" sz="quarter" idx="12"/>
          </p:nvPr>
        </p:nvSpPr>
        <p:spPr/>
        <p:txBody>
          <a:bodyPr/>
          <a:lstStyle/>
          <a:p>
            <a:fld id="{ABB96BC9-36BC-CE41-89FF-34ABDD5EFFB2}" type="slidenum">
              <a:rPr lang="en-US" smtClean="0"/>
              <a:pPr/>
              <a:t>45</a:t>
            </a:fld>
            <a:endParaRPr lang="en-US" sz="3600" dirty="0"/>
          </a:p>
        </p:txBody>
      </p:sp>
    </p:spTree>
    <p:extLst>
      <p:ext uri="{BB962C8B-B14F-4D97-AF65-F5344CB8AC3E}">
        <p14:creationId xmlns:p14="http://schemas.microsoft.com/office/powerpoint/2010/main" val="37662237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8A0C-265E-4D44-8E49-94AC6CDD1CD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DBE593A-DB12-234D-B85B-0A5D81DE5466}"/>
              </a:ext>
            </a:extLst>
          </p:cNvPr>
          <p:cNvSpPr>
            <a:spLocks noGrp="1"/>
          </p:cNvSpPr>
          <p:nvPr>
            <p:ph idx="1"/>
          </p:nvPr>
        </p:nvSpPr>
        <p:spPr>
          <a:xfrm>
            <a:off x="838201" y="1825625"/>
            <a:ext cx="4591050" cy="4351338"/>
          </a:xfrm>
        </p:spPr>
        <p:txBody>
          <a:bodyPr/>
          <a:lstStyle/>
          <a:p>
            <a:r>
              <a:rPr lang="en-US" dirty="0">
                <a:hlinkClick r:id="rId3"/>
              </a:rPr>
              <a:t>STEM Fellowship</a:t>
            </a:r>
            <a:endParaRPr lang="en-US" dirty="0"/>
          </a:p>
          <a:p>
            <a:endParaRPr lang="en-US" dirty="0"/>
          </a:p>
          <a:p>
            <a:r>
              <a:rPr lang="en-US" dirty="0"/>
              <a:t>Sources of videos:</a:t>
            </a:r>
          </a:p>
          <a:p>
            <a:pPr lvl="1"/>
            <a:r>
              <a:rPr lang="en-US" dirty="0">
                <a:hlinkClick r:id="rId4"/>
              </a:rPr>
              <a:t>Brotherof</a:t>
            </a:r>
            <a:r>
              <a:rPr lang="en-US" dirty="0"/>
              <a:t> </a:t>
            </a:r>
          </a:p>
          <a:p>
            <a:pPr lvl="1"/>
            <a:r>
              <a:rPr lang="en-US" dirty="0">
                <a:hlinkClick r:id="rId5"/>
              </a:rPr>
              <a:t>Dan Russel</a:t>
            </a:r>
            <a:endParaRPr lang="en-US" dirty="0"/>
          </a:p>
          <a:p>
            <a:pPr lvl="1"/>
            <a:r>
              <a:rPr lang="en-US" dirty="0">
                <a:hlinkClick r:id="rId6"/>
              </a:rPr>
              <a:t>Prof Miller</a:t>
            </a:r>
            <a:endParaRPr lang="en-US" dirty="0"/>
          </a:p>
          <a:p>
            <a:pPr lvl="1"/>
            <a:r>
              <a:rPr lang="en-US" dirty="0">
                <a:hlinkClick r:id="rId7"/>
              </a:rPr>
              <a:t>SMUPhysics</a:t>
            </a:r>
            <a:r>
              <a:rPr lang="en-US" dirty="0"/>
              <a:t> </a:t>
            </a:r>
          </a:p>
          <a:p>
            <a:r>
              <a:rPr lang="en-US" dirty="0"/>
              <a:t>Pictures:</a:t>
            </a:r>
          </a:p>
          <a:p>
            <a:pPr lvl="1"/>
            <a:r>
              <a:rPr lang="en-US" dirty="0">
                <a:hlinkClick r:id="rId8"/>
              </a:rPr>
              <a:t>Theory</a:t>
            </a:r>
            <a:endParaRPr lang="en-US" dirty="0"/>
          </a:p>
          <a:p>
            <a:pPr lvl="1"/>
            <a:endParaRPr lang="en-US" dirty="0"/>
          </a:p>
        </p:txBody>
      </p:sp>
      <p:sp>
        <p:nvSpPr>
          <p:cNvPr id="4" name="Slide Number Placeholder 3">
            <a:extLst>
              <a:ext uri="{FF2B5EF4-FFF2-40B4-BE49-F238E27FC236}">
                <a16:creationId xmlns:a16="http://schemas.microsoft.com/office/drawing/2014/main" id="{278DE252-A226-B940-9995-9BDD86C07AED}"/>
              </a:ext>
            </a:extLst>
          </p:cNvPr>
          <p:cNvSpPr>
            <a:spLocks noGrp="1"/>
          </p:cNvSpPr>
          <p:nvPr>
            <p:ph type="sldNum" sz="quarter" idx="12"/>
          </p:nvPr>
        </p:nvSpPr>
        <p:spPr/>
        <p:txBody>
          <a:bodyPr/>
          <a:lstStyle/>
          <a:p>
            <a:fld id="{ABB96BC9-36BC-CE41-89FF-34ABDD5EFFB2}" type="slidenum">
              <a:rPr lang="en-US" smtClean="0"/>
              <a:t>46</a:t>
            </a:fld>
            <a:endParaRPr lang="en-US"/>
          </a:p>
        </p:txBody>
      </p:sp>
      <p:sp>
        <p:nvSpPr>
          <p:cNvPr id="5" name="Content Placeholder 2">
            <a:extLst>
              <a:ext uri="{FF2B5EF4-FFF2-40B4-BE49-F238E27FC236}">
                <a16:creationId xmlns:a16="http://schemas.microsoft.com/office/drawing/2014/main" id="{0046FE24-1E50-5E4B-A2CF-CABA4A564711}"/>
              </a:ext>
            </a:extLst>
          </p:cNvPr>
          <p:cNvSpPr txBox="1">
            <a:spLocks/>
          </p:cNvSpPr>
          <p:nvPr/>
        </p:nvSpPr>
        <p:spPr>
          <a:xfrm>
            <a:off x="6096000" y="1825625"/>
            <a:ext cx="45910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9"/>
              </a:rPr>
              <a:t>A video series about string simulation</a:t>
            </a:r>
            <a:endParaRPr lang="en-US" dirty="0"/>
          </a:p>
          <a:p>
            <a:pPr lvl="1"/>
            <a:endParaRPr lang="en-US" dirty="0"/>
          </a:p>
          <a:p>
            <a:r>
              <a:rPr lang="en-US" dirty="0"/>
              <a:t>Scientific papers cited in respective slides</a:t>
            </a:r>
          </a:p>
        </p:txBody>
      </p:sp>
    </p:spTree>
    <p:extLst>
      <p:ext uri="{BB962C8B-B14F-4D97-AF65-F5344CB8AC3E}">
        <p14:creationId xmlns:p14="http://schemas.microsoft.com/office/powerpoint/2010/main" val="109300680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B476-50FF-424F-93E5-7BCFEAE9DFBF}"/>
              </a:ext>
            </a:extLst>
          </p:cNvPr>
          <p:cNvSpPr>
            <a:spLocks noGrp="1"/>
          </p:cNvSpPr>
          <p:nvPr>
            <p:ph type="title"/>
          </p:nvPr>
        </p:nvSpPr>
        <p:spPr/>
        <p:txBody>
          <a:bodyPr/>
          <a:lstStyle/>
          <a:p>
            <a:r>
              <a:rPr lang="en-US" dirty="0"/>
              <a:t>Desmos waves superposition</a:t>
            </a:r>
          </a:p>
        </p:txBody>
      </p:sp>
      <p:sp>
        <p:nvSpPr>
          <p:cNvPr id="3" name="Content Placeholder 2">
            <a:extLst>
              <a:ext uri="{FF2B5EF4-FFF2-40B4-BE49-F238E27FC236}">
                <a16:creationId xmlns:a16="http://schemas.microsoft.com/office/drawing/2014/main" id="{3388707E-4D90-3A40-AA88-B868437BF790}"/>
              </a:ext>
            </a:extLst>
          </p:cNvPr>
          <p:cNvSpPr>
            <a:spLocks noGrp="1"/>
          </p:cNvSpPr>
          <p:nvPr>
            <p:ph idx="1"/>
          </p:nvPr>
        </p:nvSpPr>
        <p:spPr>
          <a:xfrm>
            <a:off x="838200" y="1825625"/>
            <a:ext cx="8534400" cy="4351338"/>
          </a:xfrm>
        </p:spPr>
        <p:txBody>
          <a:bodyPr/>
          <a:lstStyle/>
          <a:p>
            <a:pPr marL="0" indent="0">
              <a:buNone/>
            </a:pPr>
            <a:r>
              <a:rPr lang="en-US" dirty="0"/>
              <a:t>https://</a:t>
            </a:r>
            <a:r>
              <a:rPr lang="en-US" dirty="0" err="1"/>
              <a:t>www.desmos.com</a:t>
            </a:r>
            <a:r>
              <a:rPr lang="en-US" dirty="0"/>
              <a:t>/calculator/365anbv6mq</a:t>
            </a:r>
          </a:p>
        </p:txBody>
      </p:sp>
      <p:sp>
        <p:nvSpPr>
          <p:cNvPr id="4" name="Slide Number Placeholder 3">
            <a:extLst>
              <a:ext uri="{FF2B5EF4-FFF2-40B4-BE49-F238E27FC236}">
                <a16:creationId xmlns:a16="http://schemas.microsoft.com/office/drawing/2014/main" id="{3C2FBA1A-1077-8246-8A0C-52B3A1D19643}"/>
              </a:ext>
            </a:extLst>
          </p:cNvPr>
          <p:cNvSpPr>
            <a:spLocks noGrp="1"/>
          </p:cNvSpPr>
          <p:nvPr>
            <p:ph type="sldNum" sz="quarter" idx="12"/>
          </p:nvPr>
        </p:nvSpPr>
        <p:spPr/>
        <p:txBody>
          <a:bodyPr/>
          <a:lstStyle/>
          <a:p>
            <a:fld id="{ABB96BC9-36BC-CE41-89FF-34ABDD5EFFB2}" type="slidenum">
              <a:rPr lang="en-US" smtClean="0"/>
              <a:t>47</a:t>
            </a:fld>
            <a:endParaRPr lang="en-US"/>
          </a:p>
        </p:txBody>
      </p:sp>
    </p:spTree>
    <p:extLst>
      <p:ext uri="{BB962C8B-B14F-4D97-AF65-F5344CB8AC3E}">
        <p14:creationId xmlns:p14="http://schemas.microsoft.com/office/powerpoint/2010/main" val="10513031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43B1-8112-5E42-98BB-E49B9B8B333D}"/>
              </a:ext>
            </a:extLst>
          </p:cNvPr>
          <p:cNvSpPr>
            <a:spLocks noGrp="1"/>
          </p:cNvSpPr>
          <p:nvPr>
            <p:ph type="title"/>
          </p:nvPr>
        </p:nvSpPr>
        <p:spPr/>
        <p:txBody>
          <a:bodyPr/>
          <a:lstStyle/>
          <a:p>
            <a:r>
              <a:rPr lang="en-US" dirty="0"/>
              <a:t>Initial disturbance</a:t>
            </a:r>
          </a:p>
        </p:txBody>
      </p:sp>
      <p:sp>
        <p:nvSpPr>
          <p:cNvPr id="22" name="Slide Number Placeholder 21">
            <a:extLst>
              <a:ext uri="{FF2B5EF4-FFF2-40B4-BE49-F238E27FC236}">
                <a16:creationId xmlns:a16="http://schemas.microsoft.com/office/drawing/2014/main" id="{A15ADC39-9D4C-F044-B198-5C15EF699851}"/>
              </a:ext>
            </a:extLst>
          </p:cNvPr>
          <p:cNvSpPr>
            <a:spLocks noGrp="1"/>
          </p:cNvSpPr>
          <p:nvPr>
            <p:ph type="sldNum" sz="quarter" idx="12"/>
          </p:nvPr>
        </p:nvSpPr>
        <p:spPr/>
        <p:txBody>
          <a:bodyPr/>
          <a:lstStyle/>
          <a:p>
            <a:fld id="{ABB96BC9-36BC-CE41-89FF-34ABDD5EFFB2}" type="slidenum">
              <a:rPr lang="en-US" smtClean="0"/>
              <a:t>5</a:t>
            </a:fld>
            <a:endParaRPr lang="en-US"/>
          </a:p>
        </p:txBody>
      </p:sp>
      <p:pic>
        <p:nvPicPr>
          <p:cNvPr id="3" name="Picture 2">
            <a:extLst>
              <a:ext uri="{FF2B5EF4-FFF2-40B4-BE49-F238E27FC236}">
                <a16:creationId xmlns:a16="http://schemas.microsoft.com/office/drawing/2014/main" id="{B659B33B-F7BF-7C49-8EC7-E2407E0EF032}"/>
              </a:ext>
            </a:extLst>
          </p:cNvPr>
          <p:cNvPicPr>
            <a:picLocks noChangeAspect="1"/>
          </p:cNvPicPr>
          <p:nvPr/>
        </p:nvPicPr>
        <p:blipFill>
          <a:blip r:embed="rId3"/>
          <a:stretch>
            <a:fillRect/>
          </a:stretch>
        </p:blipFill>
        <p:spPr>
          <a:xfrm>
            <a:off x="5572204" y="1762525"/>
            <a:ext cx="5106447" cy="3332950"/>
          </a:xfrm>
          <a:prstGeom prst="rect">
            <a:avLst/>
          </a:prstGeom>
        </p:spPr>
      </p:pic>
    </p:spTree>
    <p:extLst>
      <p:ext uri="{BB962C8B-B14F-4D97-AF65-F5344CB8AC3E}">
        <p14:creationId xmlns:p14="http://schemas.microsoft.com/office/powerpoint/2010/main" val="23815573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43B1-8112-5E42-98BB-E49B9B8B333D}"/>
              </a:ext>
            </a:extLst>
          </p:cNvPr>
          <p:cNvSpPr>
            <a:spLocks noGrp="1"/>
          </p:cNvSpPr>
          <p:nvPr>
            <p:ph type="title"/>
          </p:nvPr>
        </p:nvSpPr>
        <p:spPr/>
        <p:txBody>
          <a:bodyPr/>
          <a:lstStyle/>
          <a:p>
            <a:r>
              <a:rPr lang="en-US" dirty="0"/>
              <a:t>Initial disturbance</a:t>
            </a:r>
          </a:p>
        </p:txBody>
      </p:sp>
      <p:sp>
        <p:nvSpPr>
          <p:cNvPr id="7" name="Slide Number Placeholder 6">
            <a:extLst>
              <a:ext uri="{FF2B5EF4-FFF2-40B4-BE49-F238E27FC236}">
                <a16:creationId xmlns:a16="http://schemas.microsoft.com/office/drawing/2014/main" id="{9FC5C33B-0559-D649-ADB2-5844F4B0BC98}"/>
              </a:ext>
            </a:extLst>
          </p:cNvPr>
          <p:cNvSpPr>
            <a:spLocks noGrp="1"/>
          </p:cNvSpPr>
          <p:nvPr>
            <p:ph type="sldNum" sz="quarter" idx="12"/>
          </p:nvPr>
        </p:nvSpPr>
        <p:spPr/>
        <p:txBody>
          <a:bodyPr/>
          <a:lstStyle/>
          <a:p>
            <a:fld id="{ABB96BC9-36BC-CE41-89FF-34ABDD5EFFB2}" type="slidenum">
              <a:rPr lang="en-US" smtClean="0"/>
              <a:t>6</a:t>
            </a:fld>
            <a:endParaRPr lang="en-US"/>
          </a:p>
        </p:txBody>
      </p:sp>
      <p:pic>
        <p:nvPicPr>
          <p:cNvPr id="3" name="Picture 2">
            <a:extLst>
              <a:ext uri="{FF2B5EF4-FFF2-40B4-BE49-F238E27FC236}">
                <a16:creationId xmlns:a16="http://schemas.microsoft.com/office/drawing/2014/main" id="{EBF06823-C813-814C-B778-9EDDE966471C}"/>
              </a:ext>
            </a:extLst>
          </p:cNvPr>
          <p:cNvPicPr>
            <a:picLocks noChangeAspect="1"/>
          </p:cNvPicPr>
          <p:nvPr/>
        </p:nvPicPr>
        <p:blipFill>
          <a:blip r:embed="rId3"/>
          <a:stretch>
            <a:fillRect/>
          </a:stretch>
        </p:blipFill>
        <p:spPr>
          <a:xfrm>
            <a:off x="2355850" y="2074953"/>
            <a:ext cx="6530444" cy="3822699"/>
          </a:xfrm>
          <a:prstGeom prst="rect">
            <a:avLst/>
          </a:prstGeom>
        </p:spPr>
      </p:pic>
    </p:spTree>
    <p:extLst>
      <p:ext uri="{BB962C8B-B14F-4D97-AF65-F5344CB8AC3E}">
        <p14:creationId xmlns:p14="http://schemas.microsoft.com/office/powerpoint/2010/main" val="124319983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43B1-8112-5E42-98BB-E49B9B8B333D}"/>
              </a:ext>
            </a:extLst>
          </p:cNvPr>
          <p:cNvSpPr>
            <a:spLocks noGrp="1"/>
          </p:cNvSpPr>
          <p:nvPr>
            <p:ph type="title"/>
          </p:nvPr>
        </p:nvSpPr>
        <p:spPr/>
        <p:txBody>
          <a:bodyPr/>
          <a:lstStyle/>
          <a:p>
            <a:r>
              <a:rPr lang="en-US" dirty="0"/>
              <a:t>Initial disturbance</a:t>
            </a:r>
          </a:p>
        </p:txBody>
      </p:sp>
      <p:sp>
        <p:nvSpPr>
          <p:cNvPr id="7" name="Slide Number Placeholder 6">
            <a:extLst>
              <a:ext uri="{FF2B5EF4-FFF2-40B4-BE49-F238E27FC236}">
                <a16:creationId xmlns:a16="http://schemas.microsoft.com/office/drawing/2014/main" id="{A650AB56-B97E-CC47-88A7-FFFE298C44C6}"/>
              </a:ext>
            </a:extLst>
          </p:cNvPr>
          <p:cNvSpPr>
            <a:spLocks noGrp="1"/>
          </p:cNvSpPr>
          <p:nvPr>
            <p:ph type="sldNum" sz="quarter" idx="12"/>
          </p:nvPr>
        </p:nvSpPr>
        <p:spPr/>
        <p:txBody>
          <a:bodyPr/>
          <a:lstStyle/>
          <a:p>
            <a:fld id="{ABB96BC9-36BC-CE41-89FF-34ABDD5EFFB2}" type="slidenum">
              <a:rPr lang="en-US" smtClean="0"/>
              <a:t>7</a:t>
            </a:fld>
            <a:endParaRPr lang="en-US"/>
          </a:p>
        </p:txBody>
      </p:sp>
      <p:pic>
        <p:nvPicPr>
          <p:cNvPr id="3" name="Picture 2">
            <a:extLst>
              <a:ext uri="{FF2B5EF4-FFF2-40B4-BE49-F238E27FC236}">
                <a16:creationId xmlns:a16="http://schemas.microsoft.com/office/drawing/2014/main" id="{CB54B1C2-ED07-4D4E-86FF-656B33A75551}"/>
              </a:ext>
            </a:extLst>
          </p:cNvPr>
          <p:cNvPicPr>
            <a:picLocks noChangeAspect="1"/>
          </p:cNvPicPr>
          <p:nvPr/>
        </p:nvPicPr>
        <p:blipFill>
          <a:blip r:embed="rId3"/>
          <a:stretch>
            <a:fillRect/>
          </a:stretch>
        </p:blipFill>
        <p:spPr>
          <a:xfrm>
            <a:off x="1977259" y="2003438"/>
            <a:ext cx="6633341" cy="3771900"/>
          </a:xfrm>
          <a:prstGeom prst="rect">
            <a:avLst/>
          </a:prstGeom>
        </p:spPr>
      </p:pic>
    </p:spTree>
    <p:extLst>
      <p:ext uri="{BB962C8B-B14F-4D97-AF65-F5344CB8AC3E}">
        <p14:creationId xmlns:p14="http://schemas.microsoft.com/office/powerpoint/2010/main" val="15460618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E31E-D834-9E4F-B65E-A8185B16119E}"/>
              </a:ext>
            </a:extLst>
          </p:cNvPr>
          <p:cNvSpPr>
            <a:spLocks noGrp="1"/>
          </p:cNvSpPr>
          <p:nvPr>
            <p:ph type="title"/>
          </p:nvPr>
        </p:nvSpPr>
        <p:spPr/>
        <p:txBody>
          <a:bodyPr/>
          <a:lstStyle/>
          <a:p>
            <a:r>
              <a:rPr lang="en-US" dirty="0"/>
              <a:t>Periodic forcing</a:t>
            </a:r>
          </a:p>
        </p:txBody>
      </p:sp>
      <p:sp>
        <p:nvSpPr>
          <p:cNvPr id="8" name="Slide Number Placeholder 7">
            <a:extLst>
              <a:ext uri="{FF2B5EF4-FFF2-40B4-BE49-F238E27FC236}">
                <a16:creationId xmlns:a16="http://schemas.microsoft.com/office/drawing/2014/main" id="{6975A29E-94F6-AD49-9D36-442414B42F39}"/>
              </a:ext>
            </a:extLst>
          </p:cNvPr>
          <p:cNvSpPr>
            <a:spLocks noGrp="1"/>
          </p:cNvSpPr>
          <p:nvPr>
            <p:ph type="sldNum" sz="quarter" idx="12"/>
          </p:nvPr>
        </p:nvSpPr>
        <p:spPr/>
        <p:txBody>
          <a:bodyPr/>
          <a:lstStyle/>
          <a:p>
            <a:fld id="{ABB96BC9-36BC-CE41-89FF-34ABDD5EFFB2}" type="slidenum">
              <a:rPr lang="en-US" smtClean="0"/>
              <a:t>8</a:t>
            </a:fld>
            <a:endParaRPr lang="en-US"/>
          </a:p>
        </p:txBody>
      </p:sp>
      <p:sp>
        <p:nvSpPr>
          <p:cNvPr id="9" name="Rectangle 8">
            <a:extLst>
              <a:ext uri="{FF2B5EF4-FFF2-40B4-BE49-F238E27FC236}">
                <a16:creationId xmlns:a16="http://schemas.microsoft.com/office/drawing/2014/main" id="{3C65A1D2-8339-CD4C-8B87-A9FE754D8DE3}"/>
              </a:ext>
            </a:extLst>
          </p:cNvPr>
          <p:cNvSpPr/>
          <p:nvPr/>
        </p:nvSpPr>
        <p:spPr>
          <a:xfrm>
            <a:off x="8846457" y="1690688"/>
            <a:ext cx="2743200" cy="9888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Remark: frequency has a great effect</a:t>
            </a:r>
          </a:p>
        </p:txBody>
      </p:sp>
      <p:pic>
        <p:nvPicPr>
          <p:cNvPr id="3" name="Picture 2">
            <a:extLst>
              <a:ext uri="{FF2B5EF4-FFF2-40B4-BE49-F238E27FC236}">
                <a16:creationId xmlns:a16="http://schemas.microsoft.com/office/drawing/2014/main" id="{214CCE63-D06A-FD46-A5E7-7985709BC02B}"/>
              </a:ext>
            </a:extLst>
          </p:cNvPr>
          <p:cNvPicPr>
            <a:picLocks noChangeAspect="1"/>
          </p:cNvPicPr>
          <p:nvPr/>
        </p:nvPicPr>
        <p:blipFill>
          <a:blip r:embed="rId3"/>
          <a:stretch>
            <a:fillRect/>
          </a:stretch>
        </p:blipFill>
        <p:spPr>
          <a:xfrm>
            <a:off x="1738515" y="2067962"/>
            <a:ext cx="6585678" cy="3651466"/>
          </a:xfrm>
          <a:prstGeom prst="rect">
            <a:avLst/>
          </a:prstGeom>
        </p:spPr>
      </p:pic>
    </p:spTree>
    <p:extLst>
      <p:ext uri="{BB962C8B-B14F-4D97-AF65-F5344CB8AC3E}">
        <p14:creationId xmlns:p14="http://schemas.microsoft.com/office/powerpoint/2010/main" val="14022796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82F0-BC4E-6249-9C2F-C01B31224BEF}"/>
              </a:ext>
            </a:extLst>
          </p:cNvPr>
          <p:cNvSpPr>
            <a:spLocks noGrp="1"/>
          </p:cNvSpPr>
          <p:nvPr>
            <p:ph type="title"/>
          </p:nvPr>
        </p:nvSpPr>
        <p:spPr/>
        <p:txBody>
          <a:bodyPr/>
          <a:lstStyle/>
          <a:p>
            <a:r>
              <a:rPr lang="en-US" dirty="0"/>
              <a:t>Periodic forcing</a:t>
            </a:r>
          </a:p>
        </p:txBody>
      </p:sp>
      <p:sp>
        <p:nvSpPr>
          <p:cNvPr id="8" name="Slide Number Placeholder 7">
            <a:extLst>
              <a:ext uri="{FF2B5EF4-FFF2-40B4-BE49-F238E27FC236}">
                <a16:creationId xmlns:a16="http://schemas.microsoft.com/office/drawing/2014/main" id="{11D974D4-94F4-AE42-9DE1-0938AD5E9A67}"/>
              </a:ext>
            </a:extLst>
          </p:cNvPr>
          <p:cNvSpPr>
            <a:spLocks noGrp="1"/>
          </p:cNvSpPr>
          <p:nvPr>
            <p:ph type="sldNum" sz="quarter" idx="12"/>
          </p:nvPr>
        </p:nvSpPr>
        <p:spPr/>
        <p:txBody>
          <a:bodyPr/>
          <a:lstStyle/>
          <a:p>
            <a:fld id="{ABB96BC9-36BC-CE41-89FF-34ABDD5EFFB2}" type="slidenum">
              <a:rPr lang="en-US" smtClean="0"/>
              <a:t>9</a:t>
            </a:fld>
            <a:endParaRPr lang="en-US"/>
          </a:p>
        </p:txBody>
      </p:sp>
      <p:sp>
        <p:nvSpPr>
          <p:cNvPr id="9" name="Rectangle 8">
            <a:extLst>
              <a:ext uri="{FF2B5EF4-FFF2-40B4-BE49-F238E27FC236}">
                <a16:creationId xmlns:a16="http://schemas.microsoft.com/office/drawing/2014/main" id="{6CAA6699-B3D1-5045-8D1F-7B29E44FA28B}"/>
              </a:ext>
            </a:extLst>
          </p:cNvPr>
          <p:cNvSpPr/>
          <p:nvPr/>
        </p:nvSpPr>
        <p:spPr>
          <a:xfrm>
            <a:off x="8324193" y="1651980"/>
            <a:ext cx="2507343" cy="9888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Remark: tension has a great effect</a:t>
            </a:r>
          </a:p>
        </p:txBody>
      </p:sp>
      <p:pic>
        <p:nvPicPr>
          <p:cNvPr id="3" name="Picture 2">
            <a:extLst>
              <a:ext uri="{FF2B5EF4-FFF2-40B4-BE49-F238E27FC236}">
                <a16:creationId xmlns:a16="http://schemas.microsoft.com/office/drawing/2014/main" id="{9BDB2695-78F5-B141-9F24-993CBA4FD009}"/>
              </a:ext>
            </a:extLst>
          </p:cNvPr>
          <p:cNvPicPr>
            <a:picLocks noChangeAspect="1"/>
          </p:cNvPicPr>
          <p:nvPr/>
        </p:nvPicPr>
        <p:blipFill>
          <a:blip r:embed="rId3"/>
          <a:stretch>
            <a:fillRect/>
          </a:stretch>
        </p:blipFill>
        <p:spPr>
          <a:xfrm>
            <a:off x="1633927" y="1690688"/>
            <a:ext cx="5624714" cy="4378328"/>
          </a:xfrm>
          <a:prstGeom prst="rect">
            <a:avLst/>
          </a:prstGeom>
        </p:spPr>
      </p:pic>
    </p:spTree>
    <p:extLst>
      <p:ext uri="{BB962C8B-B14F-4D97-AF65-F5344CB8AC3E}">
        <p14:creationId xmlns:p14="http://schemas.microsoft.com/office/powerpoint/2010/main" val="6441210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3590</TotalTime>
  <Words>2612</Words>
  <Application>Microsoft Macintosh PowerPoint</Application>
  <PresentationFormat>Widescreen</PresentationFormat>
  <Paragraphs>331</Paragraphs>
  <Slides>47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 Math</vt:lpstr>
      <vt:lpstr>Georgia</vt:lpstr>
      <vt:lpstr>Office Theme</vt:lpstr>
      <vt:lpstr>Problem No. 11 Guitar String</vt:lpstr>
      <vt:lpstr>Problem statement</vt:lpstr>
      <vt:lpstr>Outline</vt:lpstr>
      <vt:lpstr>Building intuition </vt:lpstr>
      <vt:lpstr>Initial disturbance</vt:lpstr>
      <vt:lpstr>Initial disturbance</vt:lpstr>
      <vt:lpstr>Initial disturbance</vt:lpstr>
      <vt:lpstr>Periodic forcing</vt:lpstr>
      <vt:lpstr>Periodic forcing</vt:lpstr>
      <vt:lpstr>Basic theory</vt:lpstr>
      <vt:lpstr>Basic theory</vt:lpstr>
      <vt:lpstr>Basic theory</vt:lpstr>
      <vt:lpstr>Basic theory</vt:lpstr>
      <vt:lpstr>Basic theory</vt:lpstr>
      <vt:lpstr>Basic theory</vt:lpstr>
      <vt:lpstr>Basic Theory Limitations</vt:lpstr>
      <vt:lpstr>Limitation 1</vt:lpstr>
      <vt:lpstr>Limitation 1</vt:lpstr>
      <vt:lpstr>Limitation 1</vt:lpstr>
      <vt:lpstr>Limitation 2</vt:lpstr>
      <vt:lpstr>Basic theory</vt:lpstr>
      <vt:lpstr>Past literature review</vt:lpstr>
      <vt:lpstr>Oplinger 1960</vt:lpstr>
      <vt:lpstr>Oplinger 1960</vt:lpstr>
      <vt:lpstr>Oplinger 1960</vt:lpstr>
      <vt:lpstr>Narasimha 1968</vt:lpstr>
      <vt:lpstr>Narasimha 1968</vt:lpstr>
      <vt:lpstr>Elliot 1980</vt:lpstr>
      <vt:lpstr>Elliot 1980</vt:lpstr>
      <vt:lpstr>Carla 2017</vt:lpstr>
      <vt:lpstr>Carla 2017</vt:lpstr>
      <vt:lpstr>Carla 2017</vt:lpstr>
      <vt:lpstr>And a lot of chaos theory…</vt:lpstr>
      <vt:lpstr>Setup</vt:lpstr>
      <vt:lpstr>Setup - forcing</vt:lpstr>
      <vt:lpstr>Setup – detection 1</vt:lpstr>
      <vt:lpstr>Setup – detection 2</vt:lpstr>
      <vt:lpstr>Setup – detection 3</vt:lpstr>
      <vt:lpstr>Setup – detection 4</vt:lpstr>
      <vt:lpstr>Conclusion          What you should work on</vt:lpstr>
      <vt:lpstr>To measure:  Duffing response curve</vt:lpstr>
      <vt:lpstr>To measure: Non-planar instability</vt:lpstr>
      <vt:lpstr>To try: Non-harmonic forcing</vt:lpstr>
      <vt:lpstr>Chaos?</vt:lpstr>
      <vt:lpstr>Theory</vt:lpstr>
      <vt:lpstr>References</vt:lpstr>
      <vt:lpstr>Desmos waves superposition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Dobos</dc:creator>
  <cp:lastModifiedBy>Ronald Dobos</cp:lastModifiedBy>
  <cp:revision>66</cp:revision>
  <dcterms:created xsi:type="dcterms:W3CDTF">2020-11-10T00:11:17Z</dcterms:created>
  <dcterms:modified xsi:type="dcterms:W3CDTF">2020-11-12T14:39:06Z</dcterms:modified>
</cp:coreProperties>
</file>